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9"/>
  </p:notesMasterIdLst>
  <p:sldIdLst>
    <p:sldId id="256" r:id="rId2"/>
    <p:sldId id="257" r:id="rId3"/>
    <p:sldId id="291" r:id="rId4"/>
    <p:sldId id="258" r:id="rId5"/>
    <p:sldId id="292" r:id="rId6"/>
    <p:sldId id="270" r:id="rId7"/>
    <p:sldId id="293" r:id="rId8"/>
    <p:sldId id="269" r:id="rId9"/>
    <p:sldId id="297" r:id="rId10"/>
    <p:sldId id="259" r:id="rId11"/>
    <p:sldId id="298" r:id="rId12"/>
    <p:sldId id="303" r:id="rId13"/>
    <p:sldId id="307" r:id="rId14"/>
    <p:sldId id="308" r:id="rId15"/>
    <p:sldId id="306" r:id="rId16"/>
    <p:sldId id="310" r:id="rId17"/>
    <p:sldId id="309" r:id="rId18"/>
    <p:sldId id="299" r:id="rId19"/>
    <p:sldId id="261" r:id="rId20"/>
    <p:sldId id="300" r:id="rId21"/>
    <p:sldId id="278" r:id="rId22"/>
    <p:sldId id="279" r:id="rId23"/>
    <p:sldId id="268" r:id="rId24"/>
    <p:sldId id="280" r:id="rId25"/>
    <p:sldId id="274" r:id="rId26"/>
    <p:sldId id="276" r:id="rId27"/>
    <p:sldId id="273" r:id="rId28"/>
    <p:sldId id="271" r:id="rId29"/>
    <p:sldId id="272" r:id="rId30"/>
    <p:sldId id="277" r:id="rId31"/>
    <p:sldId id="301" r:id="rId32"/>
    <p:sldId id="281" r:id="rId33"/>
    <p:sldId id="286" r:id="rId34"/>
    <p:sldId id="282" r:id="rId35"/>
    <p:sldId id="283" r:id="rId36"/>
    <p:sldId id="284" r:id="rId37"/>
    <p:sldId id="285" r:id="rId38"/>
    <p:sldId id="294" r:id="rId39"/>
    <p:sldId id="263" r:id="rId40"/>
    <p:sldId id="295" r:id="rId41"/>
    <p:sldId id="264" r:id="rId42"/>
    <p:sldId id="296" r:id="rId43"/>
    <p:sldId id="265" r:id="rId44"/>
    <p:sldId id="287" r:id="rId45"/>
    <p:sldId id="288" r:id="rId46"/>
    <p:sldId id="289" r:id="rId47"/>
    <p:sldId id="29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712" autoAdjust="0"/>
  </p:normalViewPr>
  <p:slideViewPr>
    <p:cSldViewPr snapToGrid="0">
      <p:cViewPr varScale="1">
        <p:scale>
          <a:sx n="56" d="100"/>
          <a:sy n="56" d="100"/>
        </p:scale>
        <p:origin x="171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9B13B-1A5F-4650-85F3-EA9488F1DD16}" type="doc">
      <dgm:prSet loTypeId="urn:microsoft.com/office/officeart/2005/8/layout/hChevron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A6677A-5710-4D28-B426-90F5B128F18E}">
      <dgm:prSet/>
      <dgm:spPr/>
      <dgm:t>
        <a:bodyPr/>
        <a:lstStyle/>
        <a:p>
          <a:r>
            <a:rPr lang="es-ES" dirty="0"/>
            <a:t>Creciente complejidad y exposición de las aplicaciones a amenazas </a:t>
          </a:r>
        </a:p>
        <a:p>
          <a:r>
            <a:rPr lang="es-ES" dirty="0"/>
            <a:t>(+ Funcionalidad || + Volumen Datos =&gt; + Vulnerabilidad)</a:t>
          </a:r>
          <a:endParaRPr lang="en-US" dirty="0"/>
        </a:p>
      </dgm:t>
    </dgm:pt>
    <dgm:pt modelId="{87C39053-DD36-470B-BC22-E688686B2D2E}" type="parTrans" cxnId="{6A9947A7-2F28-4E00-9912-53310F632324}">
      <dgm:prSet/>
      <dgm:spPr/>
      <dgm:t>
        <a:bodyPr/>
        <a:lstStyle/>
        <a:p>
          <a:endParaRPr lang="en-US"/>
        </a:p>
      </dgm:t>
    </dgm:pt>
    <dgm:pt modelId="{3DE8E495-EE5D-4BCB-A244-C6A725F4758F}" type="sibTrans" cxnId="{6A9947A7-2F28-4E00-9912-53310F632324}">
      <dgm:prSet/>
      <dgm:spPr/>
      <dgm:t>
        <a:bodyPr/>
        <a:lstStyle/>
        <a:p>
          <a:endParaRPr lang="en-US"/>
        </a:p>
      </dgm:t>
    </dgm:pt>
    <dgm:pt modelId="{30ABF1D6-B47B-46FF-A058-0609E8CF2F98}">
      <dgm:prSet/>
      <dgm:spPr/>
      <dgm:t>
        <a:bodyPr/>
        <a:lstStyle/>
        <a:p>
          <a:r>
            <a:rPr lang="es-ES" dirty="0"/>
            <a:t>Delegación capa de seguridad aplicaciones (gestión de autorización y autentificación) en servicios externos</a:t>
          </a:r>
          <a:endParaRPr lang="en-US" dirty="0"/>
        </a:p>
      </dgm:t>
    </dgm:pt>
    <dgm:pt modelId="{9DE5938F-C827-4511-B92F-0180FFA2E026}" type="parTrans" cxnId="{EACC954F-05DE-452B-A2DC-2C7BA6110C45}">
      <dgm:prSet/>
      <dgm:spPr/>
      <dgm:t>
        <a:bodyPr/>
        <a:lstStyle/>
        <a:p>
          <a:endParaRPr lang="en-US"/>
        </a:p>
      </dgm:t>
    </dgm:pt>
    <dgm:pt modelId="{49C29501-89FF-4FBE-8B72-CCB274B01144}" type="sibTrans" cxnId="{EACC954F-05DE-452B-A2DC-2C7BA6110C45}">
      <dgm:prSet/>
      <dgm:spPr/>
      <dgm:t>
        <a:bodyPr/>
        <a:lstStyle/>
        <a:p>
          <a:endParaRPr lang="en-US"/>
        </a:p>
      </dgm:t>
    </dgm:pt>
    <dgm:pt modelId="{74EE4183-EF84-41DF-A009-A2EDA27B81AE}">
      <dgm:prSet/>
      <dgm:spPr/>
      <dgm:t>
        <a:bodyPr/>
        <a:lstStyle/>
        <a:p>
          <a:r>
            <a:rPr lang="es-ES" dirty="0"/>
            <a:t>Lógica de negocio de la aplicación, cumplir estándares, reducir riesgos, optimización de rendimiento</a:t>
          </a:r>
          <a:endParaRPr lang="en-US" dirty="0"/>
        </a:p>
      </dgm:t>
    </dgm:pt>
    <dgm:pt modelId="{DF4417CA-1AA1-4EBF-BF86-D0BA4618470E}" type="parTrans" cxnId="{C8F623DA-A701-47A3-9EE6-794A2D2331CF}">
      <dgm:prSet/>
      <dgm:spPr/>
      <dgm:t>
        <a:bodyPr/>
        <a:lstStyle/>
        <a:p>
          <a:endParaRPr lang="en-US"/>
        </a:p>
      </dgm:t>
    </dgm:pt>
    <dgm:pt modelId="{0D182C65-97D6-4582-88BA-2FF3E33A0AAE}" type="sibTrans" cxnId="{C8F623DA-A701-47A3-9EE6-794A2D2331CF}">
      <dgm:prSet/>
      <dgm:spPr/>
      <dgm:t>
        <a:bodyPr/>
        <a:lstStyle/>
        <a:p>
          <a:endParaRPr lang="en-US"/>
        </a:p>
      </dgm:t>
    </dgm:pt>
    <dgm:pt modelId="{97DB6065-A0A2-47C8-B4F9-75E43E2CAD9A}" type="pres">
      <dgm:prSet presAssocID="{2939B13B-1A5F-4650-85F3-EA9488F1DD16}" presName="Name0" presStyleCnt="0">
        <dgm:presLayoutVars>
          <dgm:dir/>
          <dgm:resizeHandles val="exact"/>
        </dgm:presLayoutVars>
      </dgm:prSet>
      <dgm:spPr/>
    </dgm:pt>
    <dgm:pt modelId="{6AED7501-CBD8-46D3-A7B4-61E8013836F4}" type="pres">
      <dgm:prSet presAssocID="{D6A6677A-5710-4D28-B426-90F5B128F18E}" presName="parTxOnly" presStyleLbl="node1" presStyleIdx="0" presStyleCnt="3">
        <dgm:presLayoutVars>
          <dgm:bulletEnabled val="1"/>
        </dgm:presLayoutVars>
      </dgm:prSet>
      <dgm:spPr/>
    </dgm:pt>
    <dgm:pt modelId="{8D337025-325C-4345-ABF2-68B33AFBDEC8}" type="pres">
      <dgm:prSet presAssocID="{3DE8E495-EE5D-4BCB-A244-C6A725F4758F}" presName="parSpace" presStyleCnt="0"/>
      <dgm:spPr/>
    </dgm:pt>
    <dgm:pt modelId="{C29DAB13-0AA4-4AF1-A267-383D31C594AE}" type="pres">
      <dgm:prSet presAssocID="{30ABF1D6-B47B-46FF-A058-0609E8CF2F98}" presName="parTxOnly" presStyleLbl="node1" presStyleIdx="1" presStyleCnt="3">
        <dgm:presLayoutVars>
          <dgm:bulletEnabled val="1"/>
        </dgm:presLayoutVars>
      </dgm:prSet>
      <dgm:spPr/>
    </dgm:pt>
    <dgm:pt modelId="{B37A0E6F-B0E7-4D7E-A213-CD25F42C8C92}" type="pres">
      <dgm:prSet presAssocID="{49C29501-89FF-4FBE-8B72-CCB274B01144}" presName="parSpace" presStyleCnt="0"/>
      <dgm:spPr/>
    </dgm:pt>
    <dgm:pt modelId="{EEF28800-2004-4849-A8D4-46F2C724E947}" type="pres">
      <dgm:prSet presAssocID="{74EE4183-EF84-41DF-A009-A2EDA27B81A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1270D711-616D-4A13-8C89-0BF8C26F5F32}" type="presOf" srcId="{74EE4183-EF84-41DF-A009-A2EDA27B81AE}" destId="{EEF28800-2004-4849-A8D4-46F2C724E947}" srcOrd="0" destOrd="0" presId="urn:microsoft.com/office/officeart/2005/8/layout/hChevron3"/>
    <dgm:cxn modelId="{EACC954F-05DE-452B-A2DC-2C7BA6110C45}" srcId="{2939B13B-1A5F-4650-85F3-EA9488F1DD16}" destId="{30ABF1D6-B47B-46FF-A058-0609E8CF2F98}" srcOrd="1" destOrd="0" parTransId="{9DE5938F-C827-4511-B92F-0180FFA2E026}" sibTransId="{49C29501-89FF-4FBE-8B72-CCB274B01144}"/>
    <dgm:cxn modelId="{90749275-79C0-42C0-AA3C-30E34B098242}" type="presOf" srcId="{D6A6677A-5710-4D28-B426-90F5B128F18E}" destId="{6AED7501-CBD8-46D3-A7B4-61E8013836F4}" srcOrd="0" destOrd="0" presId="urn:microsoft.com/office/officeart/2005/8/layout/hChevron3"/>
    <dgm:cxn modelId="{6A9947A7-2F28-4E00-9912-53310F632324}" srcId="{2939B13B-1A5F-4650-85F3-EA9488F1DD16}" destId="{D6A6677A-5710-4D28-B426-90F5B128F18E}" srcOrd="0" destOrd="0" parTransId="{87C39053-DD36-470B-BC22-E688686B2D2E}" sibTransId="{3DE8E495-EE5D-4BCB-A244-C6A725F4758F}"/>
    <dgm:cxn modelId="{472399A8-2E85-46C6-A72C-8F43E3835AE9}" type="presOf" srcId="{30ABF1D6-B47B-46FF-A058-0609E8CF2F98}" destId="{C29DAB13-0AA4-4AF1-A267-383D31C594AE}" srcOrd="0" destOrd="0" presId="urn:microsoft.com/office/officeart/2005/8/layout/hChevron3"/>
    <dgm:cxn modelId="{C82535D8-F9A3-4F9C-943D-303F2D6FF819}" type="presOf" srcId="{2939B13B-1A5F-4650-85F3-EA9488F1DD16}" destId="{97DB6065-A0A2-47C8-B4F9-75E43E2CAD9A}" srcOrd="0" destOrd="0" presId="urn:microsoft.com/office/officeart/2005/8/layout/hChevron3"/>
    <dgm:cxn modelId="{C8F623DA-A701-47A3-9EE6-794A2D2331CF}" srcId="{2939B13B-1A5F-4650-85F3-EA9488F1DD16}" destId="{74EE4183-EF84-41DF-A009-A2EDA27B81AE}" srcOrd="2" destOrd="0" parTransId="{DF4417CA-1AA1-4EBF-BF86-D0BA4618470E}" sibTransId="{0D182C65-97D6-4582-88BA-2FF3E33A0AAE}"/>
    <dgm:cxn modelId="{0EDD5F81-D1E9-4184-AC2B-0F38FECBE468}" type="presParOf" srcId="{97DB6065-A0A2-47C8-B4F9-75E43E2CAD9A}" destId="{6AED7501-CBD8-46D3-A7B4-61E8013836F4}" srcOrd="0" destOrd="0" presId="urn:microsoft.com/office/officeart/2005/8/layout/hChevron3"/>
    <dgm:cxn modelId="{4A8216C6-638B-466C-B155-D505059556A0}" type="presParOf" srcId="{97DB6065-A0A2-47C8-B4F9-75E43E2CAD9A}" destId="{8D337025-325C-4345-ABF2-68B33AFBDEC8}" srcOrd="1" destOrd="0" presId="urn:microsoft.com/office/officeart/2005/8/layout/hChevron3"/>
    <dgm:cxn modelId="{DDC74721-8050-4505-A2E7-A33648F8FE32}" type="presParOf" srcId="{97DB6065-A0A2-47C8-B4F9-75E43E2CAD9A}" destId="{C29DAB13-0AA4-4AF1-A267-383D31C594AE}" srcOrd="2" destOrd="0" presId="urn:microsoft.com/office/officeart/2005/8/layout/hChevron3"/>
    <dgm:cxn modelId="{285D6499-FF0A-429D-8078-748A19E85084}" type="presParOf" srcId="{97DB6065-A0A2-47C8-B4F9-75E43E2CAD9A}" destId="{B37A0E6F-B0E7-4D7E-A213-CD25F42C8C92}" srcOrd="3" destOrd="0" presId="urn:microsoft.com/office/officeart/2005/8/layout/hChevron3"/>
    <dgm:cxn modelId="{9B20E1EF-9E3D-4E4B-9302-2BF37A5C23EA}" type="presParOf" srcId="{97DB6065-A0A2-47C8-B4F9-75E43E2CAD9A}" destId="{EEF28800-2004-4849-A8D4-46F2C724E94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05869F-41E0-4BC4-8CA6-15A6853EDB37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83585C-4090-47E1-9058-C662B95A3C18}">
      <dgm:prSet/>
      <dgm:spPr/>
      <dgm:t>
        <a:bodyPr/>
        <a:lstStyle/>
        <a:p>
          <a:pPr>
            <a:defRPr b="1"/>
          </a:pPr>
          <a:r>
            <a:rPr lang="es-ES"/>
            <a:t>Conclusiones</a:t>
          </a:r>
          <a:endParaRPr lang="en-US"/>
        </a:p>
      </dgm:t>
    </dgm:pt>
    <dgm:pt modelId="{5CFE6B4E-E065-4B64-9BA2-A528824CF594}" type="parTrans" cxnId="{B2CA255A-2BF0-442A-BE27-19714940105B}">
      <dgm:prSet/>
      <dgm:spPr/>
      <dgm:t>
        <a:bodyPr/>
        <a:lstStyle/>
        <a:p>
          <a:endParaRPr lang="en-US"/>
        </a:p>
      </dgm:t>
    </dgm:pt>
    <dgm:pt modelId="{7A3EF0D9-7377-4F9B-980C-39AFFE8DCED4}" type="sibTrans" cxnId="{B2CA255A-2BF0-442A-BE27-19714940105B}">
      <dgm:prSet/>
      <dgm:spPr/>
      <dgm:t>
        <a:bodyPr/>
        <a:lstStyle/>
        <a:p>
          <a:endParaRPr lang="en-US"/>
        </a:p>
      </dgm:t>
    </dgm:pt>
    <dgm:pt modelId="{05DA361E-48CD-40B3-B7FD-EED05EB568E9}">
      <dgm:prSet/>
      <dgm:spPr/>
      <dgm:t>
        <a:bodyPr/>
        <a:lstStyle/>
        <a:p>
          <a:r>
            <a:rPr lang="es-ES" dirty="0"/>
            <a:t>Externalizar autenticación y gestión de secretos reduce riesgos y complejidad del desarrollo.</a:t>
          </a:r>
          <a:endParaRPr lang="en-US" dirty="0"/>
        </a:p>
      </dgm:t>
    </dgm:pt>
    <dgm:pt modelId="{9818F4C8-8120-4128-BCFB-63BF5781DA21}" type="parTrans" cxnId="{109728AD-FB09-4E9D-8ACA-3F661805A3A3}">
      <dgm:prSet/>
      <dgm:spPr/>
      <dgm:t>
        <a:bodyPr/>
        <a:lstStyle/>
        <a:p>
          <a:endParaRPr lang="en-US"/>
        </a:p>
      </dgm:t>
    </dgm:pt>
    <dgm:pt modelId="{D0553A1C-82C6-499D-B817-22CEFAF45697}" type="sibTrans" cxnId="{109728AD-FB09-4E9D-8ACA-3F661805A3A3}">
      <dgm:prSet/>
      <dgm:spPr/>
      <dgm:t>
        <a:bodyPr/>
        <a:lstStyle/>
        <a:p>
          <a:endParaRPr lang="en-US"/>
        </a:p>
      </dgm:t>
    </dgm:pt>
    <dgm:pt modelId="{01D057F0-2D67-4E5D-80B8-7620E408958D}">
      <dgm:prSet/>
      <dgm:spPr/>
      <dgm:t>
        <a:bodyPr/>
        <a:lstStyle/>
        <a:p>
          <a:r>
            <a:rPr lang="es-ES" dirty="0" err="1"/>
            <a:t>Keycloak</a:t>
          </a:r>
          <a:r>
            <a:rPr lang="es-ES" dirty="0"/>
            <a:t> y </a:t>
          </a:r>
          <a:r>
            <a:rPr lang="es-ES" dirty="0" err="1"/>
            <a:t>Vault</a:t>
          </a:r>
          <a:r>
            <a:rPr lang="es-ES" dirty="0"/>
            <a:t> permiten una integración segura y escalable para aplicaciones existentes.</a:t>
          </a:r>
          <a:endParaRPr lang="en-US" dirty="0"/>
        </a:p>
      </dgm:t>
    </dgm:pt>
    <dgm:pt modelId="{708E7808-0149-4CC7-BC03-0EA27C2DA095}" type="parTrans" cxnId="{AFA74AD7-744F-4068-B24F-688F8E2E63A7}">
      <dgm:prSet/>
      <dgm:spPr/>
      <dgm:t>
        <a:bodyPr/>
        <a:lstStyle/>
        <a:p>
          <a:endParaRPr lang="en-US"/>
        </a:p>
      </dgm:t>
    </dgm:pt>
    <dgm:pt modelId="{9F2ED736-649E-497B-B85A-4F3D447FA630}" type="sibTrans" cxnId="{AFA74AD7-744F-4068-B24F-688F8E2E63A7}">
      <dgm:prSet/>
      <dgm:spPr/>
      <dgm:t>
        <a:bodyPr/>
        <a:lstStyle/>
        <a:p>
          <a:endParaRPr lang="en-US"/>
        </a:p>
      </dgm:t>
    </dgm:pt>
    <dgm:pt modelId="{0761BF14-C81A-4136-8CFC-5801FCD10BBF}">
      <dgm:prSet/>
      <dgm:spPr/>
      <dgm:t>
        <a:bodyPr/>
        <a:lstStyle/>
        <a:p>
          <a:r>
            <a:rPr lang="es-ES"/>
            <a:t>IaC garantiza reproducibilidad y facilidad de mantenimiento.</a:t>
          </a:r>
          <a:endParaRPr lang="en-US"/>
        </a:p>
      </dgm:t>
    </dgm:pt>
    <dgm:pt modelId="{B4AA4605-8BF7-44ED-A323-DF7B01FC5AA7}" type="parTrans" cxnId="{E336AC5D-81B0-42E2-89DA-929028230D64}">
      <dgm:prSet/>
      <dgm:spPr/>
      <dgm:t>
        <a:bodyPr/>
        <a:lstStyle/>
        <a:p>
          <a:endParaRPr lang="en-US"/>
        </a:p>
      </dgm:t>
    </dgm:pt>
    <dgm:pt modelId="{3A6FCF9C-F9EE-4389-AF15-A55390B1CAD6}" type="sibTrans" cxnId="{E336AC5D-81B0-42E2-89DA-929028230D64}">
      <dgm:prSet/>
      <dgm:spPr/>
      <dgm:t>
        <a:bodyPr/>
        <a:lstStyle/>
        <a:p>
          <a:endParaRPr lang="en-US"/>
        </a:p>
      </dgm:t>
    </dgm:pt>
    <dgm:pt modelId="{0AFC7570-A32A-4C75-88F4-E89BA726438F}">
      <dgm:prSet/>
      <dgm:spPr/>
      <dgm:t>
        <a:bodyPr/>
        <a:lstStyle/>
        <a:p>
          <a:pPr>
            <a:defRPr b="1"/>
          </a:pPr>
          <a:r>
            <a:rPr lang="es-ES"/>
            <a:t>Trabajo Futuro</a:t>
          </a:r>
          <a:endParaRPr lang="en-US"/>
        </a:p>
      </dgm:t>
    </dgm:pt>
    <dgm:pt modelId="{734E0986-038C-4A20-9974-83D52E708C5C}" type="parTrans" cxnId="{86088F97-AE01-44A5-870B-7368585FD596}">
      <dgm:prSet/>
      <dgm:spPr/>
      <dgm:t>
        <a:bodyPr/>
        <a:lstStyle/>
        <a:p>
          <a:endParaRPr lang="en-US"/>
        </a:p>
      </dgm:t>
    </dgm:pt>
    <dgm:pt modelId="{9F141708-15F0-4059-B949-553A10F54A92}" type="sibTrans" cxnId="{86088F97-AE01-44A5-870B-7368585FD596}">
      <dgm:prSet/>
      <dgm:spPr/>
      <dgm:t>
        <a:bodyPr/>
        <a:lstStyle/>
        <a:p>
          <a:endParaRPr lang="en-US"/>
        </a:p>
      </dgm:t>
    </dgm:pt>
    <dgm:pt modelId="{75F16F85-5602-4DB9-8513-587A901CBE89}">
      <dgm:prSet/>
      <dgm:spPr/>
      <dgm:t>
        <a:bodyPr/>
        <a:lstStyle/>
        <a:p>
          <a:r>
            <a:rPr lang="es-ES"/>
            <a:t>Despliegue en clústeres Kubernetes para alta disponibilidad.</a:t>
          </a:r>
          <a:endParaRPr lang="en-US"/>
        </a:p>
      </dgm:t>
    </dgm:pt>
    <dgm:pt modelId="{F2C6EE9D-8656-479E-932C-E28BF787127B}" type="parTrans" cxnId="{356B3B9F-F757-46A5-A0C3-C42882F23FBB}">
      <dgm:prSet/>
      <dgm:spPr/>
      <dgm:t>
        <a:bodyPr/>
        <a:lstStyle/>
        <a:p>
          <a:endParaRPr lang="en-US"/>
        </a:p>
      </dgm:t>
    </dgm:pt>
    <dgm:pt modelId="{72F8AC5B-9EEC-45C1-B937-CC9FCA3AB70B}" type="sibTrans" cxnId="{356B3B9F-F757-46A5-A0C3-C42882F23FBB}">
      <dgm:prSet/>
      <dgm:spPr/>
      <dgm:t>
        <a:bodyPr/>
        <a:lstStyle/>
        <a:p>
          <a:endParaRPr lang="en-US"/>
        </a:p>
      </dgm:t>
    </dgm:pt>
    <dgm:pt modelId="{0EF0DB2F-A5CD-4821-B2AA-67DDCC9AA368}">
      <dgm:prSet/>
      <dgm:spPr/>
      <dgm:t>
        <a:bodyPr/>
        <a:lstStyle/>
        <a:p>
          <a:r>
            <a:rPr lang="es-ES"/>
            <a:t>Integración de generación dinámica de secretos y certificados.</a:t>
          </a:r>
          <a:endParaRPr lang="en-US"/>
        </a:p>
      </dgm:t>
    </dgm:pt>
    <dgm:pt modelId="{D2BE67C9-45A0-460C-8348-4DC41D74EFE2}" type="parTrans" cxnId="{FAA36DFB-B5C5-4BC9-9206-9C9E06A28B6F}">
      <dgm:prSet/>
      <dgm:spPr/>
      <dgm:t>
        <a:bodyPr/>
        <a:lstStyle/>
        <a:p>
          <a:endParaRPr lang="en-US"/>
        </a:p>
      </dgm:t>
    </dgm:pt>
    <dgm:pt modelId="{5B680DF8-4FCF-45BC-9671-C9E3CC47E3CF}" type="sibTrans" cxnId="{FAA36DFB-B5C5-4BC9-9206-9C9E06A28B6F}">
      <dgm:prSet/>
      <dgm:spPr/>
      <dgm:t>
        <a:bodyPr/>
        <a:lstStyle/>
        <a:p>
          <a:endParaRPr lang="en-US"/>
        </a:p>
      </dgm:t>
    </dgm:pt>
    <dgm:pt modelId="{17C536B1-04C7-473A-A6DA-4BC93CC32CA1}">
      <dgm:prSet/>
      <dgm:spPr/>
      <dgm:t>
        <a:bodyPr/>
        <a:lstStyle/>
        <a:p>
          <a:r>
            <a:rPr lang="es-ES"/>
            <a:t>Monitorización avanzada con Prometheus, Grafana y centralización de logs.</a:t>
          </a:r>
          <a:endParaRPr lang="en-US"/>
        </a:p>
      </dgm:t>
    </dgm:pt>
    <dgm:pt modelId="{851AB836-9127-4991-A4EB-28F4D310F51B}" type="parTrans" cxnId="{C58264F4-9D59-4479-AE31-858F77E91DDD}">
      <dgm:prSet/>
      <dgm:spPr/>
      <dgm:t>
        <a:bodyPr/>
        <a:lstStyle/>
        <a:p>
          <a:endParaRPr lang="en-US"/>
        </a:p>
      </dgm:t>
    </dgm:pt>
    <dgm:pt modelId="{926FD404-D953-4268-9099-EC57FA300715}" type="sibTrans" cxnId="{C58264F4-9D59-4479-AE31-858F77E91DDD}">
      <dgm:prSet/>
      <dgm:spPr/>
      <dgm:t>
        <a:bodyPr/>
        <a:lstStyle/>
        <a:p>
          <a:endParaRPr lang="en-US"/>
        </a:p>
      </dgm:t>
    </dgm:pt>
    <dgm:pt modelId="{B46B9997-B0C9-48E3-9CC5-6B0E74F848BC}" type="pres">
      <dgm:prSet presAssocID="{6D05869F-41E0-4BC4-8CA6-15A6853EDB37}" presName="Name0" presStyleCnt="0">
        <dgm:presLayoutVars>
          <dgm:dir/>
          <dgm:animLvl val="lvl"/>
          <dgm:resizeHandles val="exact"/>
        </dgm:presLayoutVars>
      </dgm:prSet>
      <dgm:spPr/>
    </dgm:pt>
    <dgm:pt modelId="{65A59F94-F1E8-466C-98F5-6B89ED1D4D0C}" type="pres">
      <dgm:prSet presAssocID="{1D83585C-4090-47E1-9058-C662B95A3C18}" presName="linNode" presStyleCnt="0"/>
      <dgm:spPr/>
    </dgm:pt>
    <dgm:pt modelId="{37432C18-EB62-4815-9CB2-5F2A5FA43B43}" type="pres">
      <dgm:prSet presAssocID="{1D83585C-4090-47E1-9058-C662B95A3C18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4DE521A-B715-4CE7-9AF8-5C0C9951CFDE}" type="pres">
      <dgm:prSet presAssocID="{1D83585C-4090-47E1-9058-C662B95A3C18}" presName="descendantText" presStyleLbl="alignAccFollowNode1" presStyleIdx="0" presStyleCnt="2">
        <dgm:presLayoutVars>
          <dgm:bulletEnabled val="1"/>
        </dgm:presLayoutVars>
      </dgm:prSet>
      <dgm:spPr/>
    </dgm:pt>
    <dgm:pt modelId="{1A1220F8-9BC4-4B7D-B336-FED9A7E46EE3}" type="pres">
      <dgm:prSet presAssocID="{7A3EF0D9-7377-4F9B-980C-39AFFE8DCED4}" presName="sp" presStyleCnt="0"/>
      <dgm:spPr/>
    </dgm:pt>
    <dgm:pt modelId="{5E7B72CF-3F42-46C5-B3BC-37BF326528D9}" type="pres">
      <dgm:prSet presAssocID="{0AFC7570-A32A-4C75-88F4-E89BA726438F}" presName="linNode" presStyleCnt="0"/>
      <dgm:spPr/>
    </dgm:pt>
    <dgm:pt modelId="{890353A4-C7B7-42A3-B1CA-CCE3F099B9FB}" type="pres">
      <dgm:prSet presAssocID="{0AFC7570-A32A-4C75-88F4-E89BA726438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A5536EE-FC17-4CD5-A3F5-AC991CA47A0C}" type="pres">
      <dgm:prSet presAssocID="{0AFC7570-A32A-4C75-88F4-E89BA726438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BF651B02-5BFF-4BE9-8043-395F3F36D6DE}" type="presOf" srcId="{0761BF14-C81A-4136-8CFC-5801FCD10BBF}" destId="{04DE521A-B715-4CE7-9AF8-5C0C9951CFDE}" srcOrd="0" destOrd="2" presId="urn:microsoft.com/office/officeart/2005/8/layout/vList5"/>
    <dgm:cxn modelId="{E336AC5D-81B0-42E2-89DA-929028230D64}" srcId="{1D83585C-4090-47E1-9058-C662B95A3C18}" destId="{0761BF14-C81A-4136-8CFC-5801FCD10BBF}" srcOrd="2" destOrd="0" parTransId="{B4AA4605-8BF7-44ED-A323-DF7B01FC5AA7}" sibTransId="{3A6FCF9C-F9EE-4389-AF15-A55390B1CAD6}"/>
    <dgm:cxn modelId="{C3BEDC4B-FA88-4A17-A711-A2FDF32BFB4D}" type="presOf" srcId="{1D83585C-4090-47E1-9058-C662B95A3C18}" destId="{37432C18-EB62-4815-9CB2-5F2A5FA43B43}" srcOrd="0" destOrd="0" presId="urn:microsoft.com/office/officeart/2005/8/layout/vList5"/>
    <dgm:cxn modelId="{B2CA255A-2BF0-442A-BE27-19714940105B}" srcId="{6D05869F-41E0-4BC4-8CA6-15A6853EDB37}" destId="{1D83585C-4090-47E1-9058-C662B95A3C18}" srcOrd="0" destOrd="0" parTransId="{5CFE6B4E-E065-4B64-9BA2-A528824CF594}" sibTransId="{7A3EF0D9-7377-4F9B-980C-39AFFE8DCED4}"/>
    <dgm:cxn modelId="{CB2BBD7B-3461-4413-93C6-9C5C9E028CDF}" type="presOf" srcId="{0AFC7570-A32A-4C75-88F4-E89BA726438F}" destId="{890353A4-C7B7-42A3-B1CA-CCE3F099B9FB}" srcOrd="0" destOrd="0" presId="urn:microsoft.com/office/officeart/2005/8/layout/vList5"/>
    <dgm:cxn modelId="{E731C87C-E36B-4FEC-8407-3AE03B10ADD9}" type="presOf" srcId="{75F16F85-5602-4DB9-8513-587A901CBE89}" destId="{1A5536EE-FC17-4CD5-A3F5-AC991CA47A0C}" srcOrd="0" destOrd="0" presId="urn:microsoft.com/office/officeart/2005/8/layout/vList5"/>
    <dgm:cxn modelId="{FA072581-E1B5-4642-BA05-C9E114A3C87B}" type="presOf" srcId="{01D057F0-2D67-4E5D-80B8-7620E408958D}" destId="{04DE521A-B715-4CE7-9AF8-5C0C9951CFDE}" srcOrd="0" destOrd="1" presId="urn:microsoft.com/office/officeart/2005/8/layout/vList5"/>
    <dgm:cxn modelId="{86088F97-AE01-44A5-870B-7368585FD596}" srcId="{6D05869F-41E0-4BC4-8CA6-15A6853EDB37}" destId="{0AFC7570-A32A-4C75-88F4-E89BA726438F}" srcOrd="1" destOrd="0" parTransId="{734E0986-038C-4A20-9974-83D52E708C5C}" sibTransId="{9F141708-15F0-4059-B949-553A10F54A92}"/>
    <dgm:cxn modelId="{356B3B9F-F757-46A5-A0C3-C42882F23FBB}" srcId="{0AFC7570-A32A-4C75-88F4-E89BA726438F}" destId="{75F16F85-5602-4DB9-8513-587A901CBE89}" srcOrd="0" destOrd="0" parTransId="{F2C6EE9D-8656-479E-932C-E28BF787127B}" sibTransId="{72F8AC5B-9EEC-45C1-B937-CC9FCA3AB70B}"/>
    <dgm:cxn modelId="{109728AD-FB09-4E9D-8ACA-3F661805A3A3}" srcId="{1D83585C-4090-47E1-9058-C662B95A3C18}" destId="{05DA361E-48CD-40B3-B7FD-EED05EB568E9}" srcOrd="0" destOrd="0" parTransId="{9818F4C8-8120-4128-BCFB-63BF5781DA21}" sibTransId="{D0553A1C-82C6-499D-B817-22CEFAF45697}"/>
    <dgm:cxn modelId="{CA12D6B3-7CFC-48BE-872F-5E5BEC3AE6DD}" type="presOf" srcId="{6D05869F-41E0-4BC4-8CA6-15A6853EDB37}" destId="{B46B9997-B0C9-48E3-9CC5-6B0E74F848BC}" srcOrd="0" destOrd="0" presId="urn:microsoft.com/office/officeart/2005/8/layout/vList5"/>
    <dgm:cxn modelId="{FE73CFC6-75D0-4290-A024-BDE6AB90A0BC}" type="presOf" srcId="{17C536B1-04C7-473A-A6DA-4BC93CC32CA1}" destId="{1A5536EE-FC17-4CD5-A3F5-AC991CA47A0C}" srcOrd="0" destOrd="2" presId="urn:microsoft.com/office/officeart/2005/8/layout/vList5"/>
    <dgm:cxn modelId="{AFA74AD7-744F-4068-B24F-688F8E2E63A7}" srcId="{1D83585C-4090-47E1-9058-C662B95A3C18}" destId="{01D057F0-2D67-4E5D-80B8-7620E408958D}" srcOrd="1" destOrd="0" parTransId="{708E7808-0149-4CC7-BC03-0EA27C2DA095}" sibTransId="{9F2ED736-649E-497B-B85A-4F3D447FA630}"/>
    <dgm:cxn modelId="{AF6340DA-7EF7-4DDE-8A24-E8EC825A0226}" type="presOf" srcId="{05DA361E-48CD-40B3-B7FD-EED05EB568E9}" destId="{04DE521A-B715-4CE7-9AF8-5C0C9951CFDE}" srcOrd="0" destOrd="0" presId="urn:microsoft.com/office/officeart/2005/8/layout/vList5"/>
    <dgm:cxn modelId="{C58264F4-9D59-4479-AE31-858F77E91DDD}" srcId="{0AFC7570-A32A-4C75-88F4-E89BA726438F}" destId="{17C536B1-04C7-473A-A6DA-4BC93CC32CA1}" srcOrd="2" destOrd="0" parTransId="{851AB836-9127-4991-A4EB-28F4D310F51B}" sibTransId="{926FD404-D953-4268-9099-EC57FA300715}"/>
    <dgm:cxn modelId="{FAA36DFB-B5C5-4BC9-9206-9C9E06A28B6F}" srcId="{0AFC7570-A32A-4C75-88F4-E89BA726438F}" destId="{0EF0DB2F-A5CD-4821-B2AA-67DDCC9AA368}" srcOrd="1" destOrd="0" parTransId="{D2BE67C9-45A0-460C-8348-4DC41D74EFE2}" sibTransId="{5B680DF8-4FCF-45BC-9671-C9E3CC47E3CF}"/>
    <dgm:cxn modelId="{7052E3FF-5FD7-4B02-94F5-A7DC3A12E076}" type="presOf" srcId="{0EF0DB2F-A5CD-4821-B2AA-67DDCC9AA368}" destId="{1A5536EE-FC17-4CD5-A3F5-AC991CA47A0C}" srcOrd="0" destOrd="1" presId="urn:microsoft.com/office/officeart/2005/8/layout/vList5"/>
    <dgm:cxn modelId="{CF13A154-1F41-4543-9EC3-68DBB8363735}" type="presParOf" srcId="{B46B9997-B0C9-48E3-9CC5-6B0E74F848BC}" destId="{65A59F94-F1E8-466C-98F5-6B89ED1D4D0C}" srcOrd="0" destOrd="0" presId="urn:microsoft.com/office/officeart/2005/8/layout/vList5"/>
    <dgm:cxn modelId="{DB247C86-B6E5-4715-AAA2-B8A697BFCFEB}" type="presParOf" srcId="{65A59F94-F1E8-466C-98F5-6B89ED1D4D0C}" destId="{37432C18-EB62-4815-9CB2-5F2A5FA43B43}" srcOrd="0" destOrd="0" presId="urn:microsoft.com/office/officeart/2005/8/layout/vList5"/>
    <dgm:cxn modelId="{27BB1F72-5224-4C5C-8616-71633354D451}" type="presParOf" srcId="{65A59F94-F1E8-466C-98F5-6B89ED1D4D0C}" destId="{04DE521A-B715-4CE7-9AF8-5C0C9951CFDE}" srcOrd="1" destOrd="0" presId="urn:microsoft.com/office/officeart/2005/8/layout/vList5"/>
    <dgm:cxn modelId="{86AFFC46-47AE-48B1-959F-960AB9AF151D}" type="presParOf" srcId="{B46B9997-B0C9-48E3-9CC5-6B0E74F848BC}" destId="{1A1220F8-9BC4-4B7D-B336-FED9A7E46EE3}" srcOrd="1" destOrd="0" presId="urn:microsoft.com/office/officeart/2005/8/layout/vList5"/>
    <dgm:cxn modelId="{836FBA3F-856D-4F6E-A3A0-F0E07F7C1E99}" type="presParOf" srcId="{B46B9997-B0C9-48E3-9CC5-6B0E74F848BC}" destId="{5E7B72CF-3F42-46C5-B3BC-37BF326528D9}" srcOrd="2" destOrd="0" presId="urn:microsoft.com/office/officeart/2005/8/layout/vList5"/>
    <dgm:cxn modelId="{4DD3DC2A-55A8-4D62-B2E1-3F6AF2CDF5FC}" type="presParOf" srcId="{5E7B72CF-3F42-46C5-B3BC-37BF326528D9}" destId="{890353A4-C7B7-42A3-B1CA-CCE3F099B9FB}" srcOrd="0" destOrd="0" presId="urn:microsoft.com/office/officeart/2005/8/layout/vList5"/>
    <dgm:cxn modelId="{A73CEF1D-5D26-48BC-A47F-5FCFC892D1C2}" type="presParOf" srcId="{5E7B72CF-3F42-46C5-B3BC-37BF326528D9}" destId="{1A5536EE-FC17-4CD5-A3F5-AC991CA47A0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D7501-CBD8-46D3-A7B4-61E8013836F4}">
      <dsp:nvSpPr>
        <dsp:cNvPr id="0" name=""/>
        <dsp:cNvSpPr/>
      </dsp:nvSpPr>
      <dsp:spPr>
        <a:xfrm>
          <a:off x="4549" y="1153447"/>
          <a:ext cx="3978682" cy="1591473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Creciente complejidad y exposición de las aplicaciones a amenazas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(+ Funcionalidad || + Volumen Datos =&gt; + Vulnerabilidad)</a:t>
          </a:r>
          <a:endParaRPr lang="en-US" sz="1800" kern="1200" dirty="0"/>
        </a:p>
      </dsp:txBody>
      <dsp:txXfrm>
        <a:off x="4549" y="1153447"/>
        <a:ext cx="3580814" cy="1591473"/>
      </dsp:txXfrm>
    </dsp:sp>
    <dsp:sp modelId="{C29DAB13-0AA4-4AF1-A267-383D31C594AE}">
      <dsp:nvSpPr>
        <dsp:cNvPr id="0" name=""/>
        <dsp:cNvSpPr/>
      </dsp:nvSpPr>
      <dsp:spPr>
        <a:xfrm>
          <a:off x="3187496" y="1153447"/>
          <a:ext cx="3978682" cy="159147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Delegación capa de seguridad aplicaciones (gestión de autorización y autentificación) en servicios externos</a:t>
          </a:r>
          <a:endParaRPr lang="en-US" sz="1800" kern="1200" dirty="0"/>
        </a:p>
      </dsp:txBody>
      <dsp:txXfrm>
        <a:off x="3983233" y="1153447"/>
        <a:ext cx="2387209" cy="1591473"/>
      </dsp:txXfrm>
    </dsp:sp>
    <dsp:sp modelId="{EEF28800-2004-4849-A8D4-46F2C724E947}">
      <dsp:nvSpPr>
        <dsp:cNvPr id="0" name=""/>
        <dsp:cNvSpPr/>
      </dsp:nvSpPr>
      <dsp:spPr>
        <a:xfrm>
          <a:off x="6370442" y="1153447"/>
          <a:ext cx="3978682" cy="159147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Lógica de negocio de la aplicación, cumplir estándares, reducir riesgos, optimización de rendimiento</a:t>
          </a:r>
          <a:endParaRPr lang="en-US" sz="1800" kern="1200" dirty="0"/>
        </a:p>
      </dsp:txBody>
      <dsp:txXfrm>
        <a:off x="7166179" y="1153447"/>
        <a:ext cx="2387209" cy="1591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E521A-B715-4CE7-9AF8-5C0C9951CFDE}">
      <dsp:nvSpPr>
        <dsp:cNvPr id="0" name=""/>
        <dsp:cNvSpPr/>
      </dsp:nvSpPr>
      <dsp:spPr>
        <a:xfrm rot="5400000">
          <a:off x="6248472" y="-2323092"/>
          <a:ext cx="1584053" cy="662635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Externalizar autenticación y gestión de secretos reduce riesgos y complejidad del desarrollo.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/>
            <a:t>Keycloak</a:t>
          </a:r>
          <a:r>
            <a:rPr lang="es-ES" sz="1800" kern="1200" dirty="0"/>
            <a:t> y </a:t>
          </a:r>
          <a:r>
            <a:rPr lang="es-ES" sz="1800" kern="1200" dirty="0" err="1"/>
            <a:t>Vault</a:t>
          </a:r>
          <a:r>
            <a:rPr lang="es-ES" sz="1800" kern="1200" dirty="0"/>
            <a:t> permiten una integración segura y escalable para aplicaciones existentes.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IaC garantiza reproducibilidad y facilidad de mantenimiento.</a:t>
          </a:r>
          <a:endParaRPr lang="en-US" sz="1800" kern="1200"/>
        </a:p>
      </dsp:txBody>
      <dsp:txXfrm rot="-5400000">
        <a:off x="3727323" y="275384"/>
        <a:ext cx="6549025" cy="1429399"/>
      </dsp:txXfrm>
    </dsp:sp>
    <dsp:sp modelId="{37432C18-EB62-4815-9CB2-5F2A5FA43B43}">
      <dsp:nvSpPr>
        <dsp:cNvPr id="0" name=""/>
        <dsp:cNvSpPr/>
      </dsp:nvSpPr>
      <dsp:spPr>
        <a:xfrm>
          <a:off x="0" y="49"/>
          <a:ext cx="3727323" cy="198006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4300" kern="1200"/>
            <a:t>Conclusiones</a:t>
          </a:r>
          <a:endParaRPr lang="en-US" sz="4300" kern="1200"/>
        </a:p>
      </dsp:txBody>
      <dsp:txXfrm>
        <a:off x="96659" y="96708"/>
        <a:ext cx="3534005" cy="1786749"/>
      </dsp:txXfrm>
    </dsp:sp>
    <dsp:sp modelId="{1A5536EE-FC17-4CD5-A3F5-AC991CA47A0C}">
      <dsp:nvSpPr>
        <dsp:cNvPr id="0" name=""/>
        <dsp:cNvSpPr/>
      </dsp:nvSpPr>
      <dsp:spPr>
        <a:xfrm rot="5400000">
          <a:off x="6248472" y="-244022"/>
          <a:ext cx="1584053" cy="6626352"/>
        </a:xfrm>
        <a:prstGeom prst="round2SameRect">
          <a:avLst/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763242"/>
              <a:satOff val="-5313"/>
              <a:lumOff val="2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Despliegue en clústeres Kubernetes para alta disponibilidad.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Integración de generación dinámica de secretos y certificados.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Monitorización avanzada con Prometheus, Grafana y centralización de logs.</a:t>
          </a:r>
          <a:endParaRPr lang="en-US" sz="1800" kern="1200"/>
        </a:p>
      </dsp:txBody>
      <dsp:txXfrm rot="-5400000">
        <a:off x="3727323" y="2354454"/>
        <a:ext cx="6549025" cy="1429399"/>
      </dsp:txXfrm>
    </dsp:sp>
    <dsp:sp modelId="{890353A4-C7B7-42A3-B1CA-CCE3F099B9FB}">
      <dsp:nvSpPr>
        <dsp:cNvPr id="0" name=""/>
        <dsp:cNvSpPr/>
      </dsp:nvSpPr>
      <dsp:spPr>
        <a:xfrm>
          <a:off x="0" y="2079120"/>
          <a:ext cx="3727323" cy="1980067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4300" kern="1200"/>
            <a:t>Trabajo Futuro</a:t>
          </a:r>
          <a:endParaRPr lang="en-US" sz="4300" kern="1200"/>
        </a:p>
      </dsp:txBody>
      <dsp:txXfrm>
        <a:off x="96659" y="2175779"/>
        <a:ext cx="3534005" cy="1786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F6C84-DCBA-4ECC-AB57-313569512E9F}" type="datetimeFigureOut">
              <a:rPr lang="es-ES" smtClean="0"/>
              <a:t>25/07/2025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1C5BC-5631-4F31-8A1D-54213DDA84D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51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7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9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8C2C-3E7B-B287-B3A6-3C2612F25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78653D-28CA-B717-595A-1749E1DB1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F5CACB-2777-B4BE-3581-F8456C514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FAFCCE-DD13-E5DE-6328-20392226C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8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88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12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827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25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C5BC-5631-4F31-8A1D-54213DDA84D8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83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loak.org/docs/latest/server_development/#_providers" TargetMode="External"/><Relationship Id="rId2" Type="http://schemas.openxmlformats.org/officeDocument/2006/relationships/hyperlink" Target="https://www.keycloak.org/docu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aultproject.io/docs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nsible.com/" TargetMode="External"/><Relationship Id="rId3" Type="http://schemas.openxmlformats.org/officeDocument/2006/relationships/hyperlink" Target="https://docs.docker.com/develop/develop-images/dockerfile_best-practices" TargetMode="External"/><Relationship Id="rId7" Type="http://schemas.openxmlformats.org/officeDocument/2006/relationships/hyperlink" Target="https://www.pulumi.com/docs" TargetMode="External"/><Relationship Id="rId2" Type="http://schemas.openxmlformats.org/officeDocument/2006/relationships/hyperlink" Target="https://docs.docker.com/get-started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wasp.org/www-project-web-security-testing-guide" TargetMode="External"/><Relationship Id="rId5" Type="http://schemas.openxmlformats.org/officeDocument/2006/relationships/hyperlink" Target="https://kubernetes.io/docs/concepts/security/pod-security-standards" TargetMode="External"/><Relationship Id="rId10" Type="http://schemas.openxmlformats.org/officeDocument/2006/relationships/hyperlink" Target="https://puppet.com/docs" TargetMode="External"/><Relationship Id="rId4" Type="http://schemas.openxmlformats.org/officeDocument/2006/relationships/hyperlink" Target="https://kubernetes.io/docs/home" TargetMode="External"/><Relationship Id="rId9" Type="http://schemas.openxmlformats.org/officeDocument/2006/relationships/hyperlink" Target="https://docs.chef.io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CC13D-0E0C-F20E-AB6D-4F1A16D341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b="0" i="0" dirty="0">
                <a:effectLst/>
                <a:latin typeface="fkGroteskNeue"/>
              </a:rPr>
              <a:t>Gestión de identidades y credenciales. Caso de estudio en aplicaciones no seguras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BCF02E-89AB-5154-BD3F-73AA29639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380061"/>
          </a:xfrm>
        </p:spPr>
        <p:txBody>
          <a:bodyPr>
            <a:normAutofit fontScale="85000" lnSpcReduction="10000"/>
          </a:bodyPr>
          <a:lstStyle/>
          <a:p>
            <a:r>
              <a:rPr lang="es-ES" b="0" i="0" dirty="0">
                <a:effectLst/>
                <a:latin typeface="var(--font-fk-grotesk)"/>
              </a:rPr>
              <a:t>Trabajo Fin de Máster</a:t>
            </a:r>
          </a:p>
          <a:p>
            <a:r>
              <a:rPr lang="es-ES" sz="2400" b="0" i="0" dirty="0">
                <a:effectLst/>
                <a:latin typeface="fkGroteskNeue"/>
              </a:rPr>
              <a:t>Kevin Carracedo Vázquez</a:t>
            </a:r>
          </a:p>
          <a:p>
            <a:br>
              <a:rPr lang="es-ES" dirty="0"/>
            </a:br>
            <a:r>
              <a:rPr lang="es-ES" b="0" i="0" dirty="0">
                <a:effectLst/>
                <a:latin typeface="fkGroteskNeue"/>
              </a:rPr>
              <a:t>Máster en Tecnologías y Aplicaciones en Ingeniería Informática – Escuela Superior de Ingeniería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AC8E49-9289-3E5F-4128-AAB86444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35" y="5037138"/>
            <a:ext cx="4244349" cy="16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62983C-3565-A150-1A25-28FFF0EC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24589" b="1916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3257E2-17A0-507E-48AE-1540D4D9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 dirty="0"/>
              <a:t>4.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B60BCA-3047-29EE-9E85-572E1A422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r>
              <a:rPr lang="es-ES">
                <a:effectLst/>
                <a:latin typeface="var(--font-fk-grotesk)"/>
              </a:rPr>
              <a:t>Objetivo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effectLst/>
                <a:latin typeface="fkGroteskNeue"/>
              </a:rPr>
              <a:t>Diseñar e implementar una solución integral de autenticación, autorización y gestión segura de credenciales para aplicaciones sin estas funcionalidades nativas.</a:t>
            </a:r>
          </a:p>
          <a:p>
            <a:pPr marL="36900" indent="0">
              <a:buNone/>
            </a:pPr>
            <a:endParaRPr lang="es-ES">
              <a:effectLst/>
              <a:latin typeface="fkGroteskNeue"/>
            </a:endParaRPr>
          </a:p>
          <a:p>
            <a:r>
              <a:rPr lang="es-ES">
                <a:effectLst/>
                <a:latin typeface="var(--font-fk-grotesk)"/>
              </a:rPr>
              <a:t>Objetivos Específicos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effectLst/>
                <a:latin typeface="fkGroteskNeue"/>
              </a:rPr>
              <a:t>Configurar un servidor de identidad (IdP) para autenticación y autorización.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effectLst/>
                <a:latin typeface="fkGroteskNeue"/>
              </a:rPr>
              <a:t>Proteger y gestionar credenciales sensibles con un gestor de secretos.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effectLst/>
                <a:latin typeface="fkGroteskNeue"/>
              </a:rPr>
              <a:t>Implementar ambas herramientas en contenedores aislados.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>
                <a:effectLst/>
                <a:latin typeface="fkGroteskNeue"/>
              </a:rPr>
              <a:t>Automatizar el despliegue con infraestructura como código (IaC).</a:t>
            </a:r>
            <a:endParaRPr lang="es-ES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29432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27B5-E6C4-A389-CB22-0CC1464D4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B39EA-F167-E006-C1A9-4B46E51F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E3C80-1EB5-7D73-9177-C2B37701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57878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3E714-60DD-0064-7F31-4CC3C0AD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 fontScale="90000"/>
          </a:bodyPr>
          <a:lstStyle/>
          <a:p>
            <a:pPr algn="l"/>
            <a:r>
              <a:rPr lang="es-ES" sz="3200" dirty="0"/>
              <a:t>Métodos de autenticación tradicionales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F15005-16AB-A637-835C-82655AC5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PAP: Contraseñas estáticas, vulnerables a ataques y reutilización.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LDAP: Administración centralizada de usuarios, pero dependiente de contraseñas.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MFA: Añade factores de autenticación, incrementando seguridad.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SAML y SSO: Interoperabilidad y acceso único a múltiples aplicaciones.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chemeClr val="tx1"/>
              </a:solidFill>
              <a:effectLst/>
              <a:latin typeface="fkGroteskNeue"/>
            </a:endParaRPr>
          </a:p>
          <a:p>
            <a:pPr marL="36900" indent="0">
              <a:lnSpc>
                <a:spcPct val="90000"/>
              </a:lnSpc>
              <a:buNone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Limitaciones: escalabilidad, usabilidad, cumplimiento.</a:t>
            </a:r>
          </a:p>
          <a:p>
            <a:pPr marL="36900" indent="0">
              <a:lnSpc>
                <a:spcPct val="90000"/>
              </a:lnSpc>
              <a:buNone/>
            </a:pPr>
            <a:endParaRPr lang="es-ES" sz="2000" dirty="0">
              <a:solidFill>
                <a:schemeClr val="tx1"/>
              </a:solidFill>
              <a:effectLst/>
              <a:latin typeface="fkGroteskNeue"/>
            </a:endParaRP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Qué son los servicios de autenticación multifactorial (MFA)? | Akamai">
            <a:extLst>
              <a:ext uri="{FF2B5EF4-FFF2-40B4-BE49-F238E27FC236}">
                <a16:creationId xmlns:a16="http://schemas.microsoft.com/office/drawing/2014/main" id="{C0B32DF1-C9D0-F87A-4888-7F9EDA33A3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21267"/>
          <a:stretch/>
        </p:blipFill>
        <p:spPr bwMode="auto">
          <a:xfrm>
            <a:off x="5151678" y="4071941"/>
            <a:ext cx="2853883" cy="231456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8299CD1-9D87-8BC8-85F7-AA5D723CE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0931" y="609599"/>
            <a:ext cx="2914728" cy="2176460"/>
          </a:xfrm>
          <a:prstGeom prst="rect">
            <a:avLst/>
          </a:prstGeom>
          <a:noFill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What is LDAP and AD? Essential Components of Effective Network Protection -  zenarmor.com">
            <a:extLst>
              <a:ext uri="{FF2B5EF4-FFF2-40B4-BE49-F238E27FC236}">
                <a16:creationId xmlns:a16="http://schemas.microsoft.com/office/drawing/2014/main" id="{AB16B76F-6A58-CECA-5D1D-459F493E79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868" b="11858"/>
          <a:stretch/>
        </p:blipFill>
        <p:spPr bwMode="auto">
          <a:xfrm>
            <a:off x="8934064" y="633301"/>
            <a:ext cx="2743198" cy="215275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SAML als SSO für sichere, komfortable Webzugänge nutzen">
            <a:extLst>
              <a:ext uri="{FF2B5EF4-FFF2-40B4-BE49-F238E27FC236}">
                <a16:creationId xmlns:a16="http://schemas.microsoft.com/office/drawing/2014/main" id="{7E86FB8C-9D1E-4D20-386B-7E40EE20C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4065" y="4071941"/>
            <a:ext cx="2743198" cy="1280274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06E03D9-FB4E-CA0B-923A-0A9B76DBA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40" y="5433597"/>
            <a:ext cx="2623167" cy="1288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88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A716F-1509-5B4B-CB5E-AA54C272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B1BC5-16B2-8A32-3FD7-B0C3204F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 fontScale="90000"/>
          </a:bodyPr>
          <a:lstStyle/>
          <a:p>
            <a:pPr algn="l"/>
            <a:r>
              <a:rPr lang="es-ES" sz="3200" dirty="0"/>
              <a:t>Métodos de autenticación modernos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45ED2D-E29D-B7C7-54F5-89E3038B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OAuth 2.0: Delegación de acceso para aplicaciones de terceros.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effectLst/>
                <a:latin typeface="fkGroteskNeue"/>
              </a:rPr>
              <a:t>OpenID</a:t>
            </a: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 </a:t>
            </a:r>
            <a:r>
              <a:rPr lang="es-ES" sz="2000" dirty="0" err="1">
                <a:solidFill>
                  <a:schemeClr val="tx1"/>
                </a:solidFill>
                <a:effectLst/>
                <a:latin typeface="fkGroteskNeue"/>
              </a:rPr>
              <a:t>Connect</a:t>
            </a: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 (OIDC): Capa de autenticación sobre OAuth.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JWT: Tokens compactos y seguros.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tx1"/>
                </a:solidFill>
                <a:effectLst/>
                <a:latin typeface="fkGroteskNeue"/>
              </a:rPr>
              <a:t>IDaaS</a:t>
            </a: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: Gestión de identidades como servicio en la nube.</a:t>
            </a:r>
          </a:p>
          <a:p>
            <a:pPr marL="36900" indent="0">
              <a:lnSpc>
                <a:spcPct val="90000"/>
              </a:lnSpc>
              <a:buNone/>
            </a:pPr>
            <a:endParaRPr lang="es-ES" sz="2000" dirty="0">
              <a:solidFill>
                <a:schemeClr val="tx1"/>
              </a:solidFill>
              <a:effectLst/>
              <a:latin typeface="fkGroteskNeue"/>
            </a:endParaRPr>
          </a:p>
          <a:p>
            <a:pPr marL="36900" indent="0">
              <a:lnSpc>
                <a:spcPct val="90000"/>
              </a:lnSpc>
              <a:buNone/>
            </a:pPr>
            <a:r>
              <a:rPr lang="es-ES" sz="2000" dirty="0">
                <a:solidFill>
                  <a:schemeClr val="tx1"/>
                </a:solidFill>
                <a:effectLst/>
                <a:latin typeface="fkGroteskNeue"/>
              </a:rPr>
              <a:t>Ventajas: flexibilidad, interoperabilidad.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88A5E3-FF59-F7FF-85B4-FB6730B3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6550C1-7049-4D21-9C03-F28A21D8A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6D679B-1C41-4CE3-3B4F-168CC87AF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9F48B4D-C083-07D3-2611-831C3BB6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05" y="317690"/>
            <a:ext cx="3407479" cy="277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OAuth Overview">
            <a:extLst>
              <a:ext uri="{FF2B5EF4-FFF2-40B4-BE49-F238E27FC236}">
                <a16:creationId xmlns:a16="http://schemas.microsoft.com/office/drawing/2014/main" id="{5A2CF0C7-F313-02C5-5E4B-6E63141D5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52" y="317690"/>
            <a:ext cx="3365974" cy="277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C55F9-A4D4-839F-99AC-850429331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73" y="3767654"/>
            <a:ext cx="3452345" cy="277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What is IDaaS (Identity as a Service)">
            <a:extLst>
              <a:ext uri="{FF2B5EF4-FFF2-40B4-BE49-F238E27FC236}">
                <a16:creationId xmlns:a16="http://schemas.microsoft.com/office/drawing/2014/main" id="{D32E6598-94E3-9982-3E41-5D19589AA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622" y="3767654"/>
            <a:ext cx="3388404" cy="2772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91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4D491D0B-8D34-3D09-241C-FFA8ECCB3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94" y="306303"/>
            <a:ext cx="7364412" cy="6245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49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39136-B438-8933-FBAC-2B4F05DF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 propuesta de Keycloak y Vault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547807"/>
            <a:ext cx="7940040" cy="3816806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152" y="678180"/>
            <a:ext cx="7661697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D23589D7-ED50-276A-44BD-7519836A4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0409" y="1343261"/>
            <a:ext cx="3595157" cy="2211021"/>
          </a:xfrm>
          <a:prstGeom prst="rect">
            <a:avLst/>
          </a:prstGeom>
          <a:noFill/>
        </p:spPr>
      </p:pic>
      <p:pic>
        <p:nvPicPr>
          <p:cNvPr id="8" name="Imagen 7" descr="Gráfico, Diagrama, Gráfico de embudo&#10;&#10;El contenido generado por IA puede ser incorrecto.">
            <a:extLst>
              <a:ext uri="{FF2B5EF4-FFF2-40B4-BE49-F238E27FC236}">
                <a16:creationId xmlns:a16="http://schemas.microsoft.com/office/drawing/2014/main" id="{68D4F269-50FA-4A97-67FD-EB5C4A51E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23" y="1147560"/>
            <a:ext cx="3589550" cy="26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2B36AA-CFF7-A611-A18A-D9C01B50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s-E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Keycloak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10C9FC-FC37-11CB-D92B-3A0AC5773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Es una solución de gestión de identidades y accesos (IAM) de código abierto desarrollada por Red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Hat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 Proporciona autenticación y autorización centralizadas a aplicaciones y servicios, incluyendo inicio de sesión único (SSO) y soportando los protocolos estándar OAuth 2.0,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OpenID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Connect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y SAML 2.0. Permite integrar fuentes externas de usuarios (LDAP/Active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Directory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), definir flujos de autenticación personalizados (MFA, preguntas de seguridad), y gestionar roles y permisos (RBAC) de forma centralizada.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04F7316-EC45-DEF4-AA27-24481A09D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1635607"/>
            <a:ext cx="6642193" cy="358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98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53A71-6E05-21D0-83CC-6701D8FA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s-E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Vault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EE21D4-B1DB-399F-7D2F-ADF142A55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Es una herramienta de gestión de secretos de código abierto creada por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HashiCorp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 Se encarga de almacenar y controlar el acceso a información sensible (contraseñas, claves API, certificados) cifrados, y de generar credenciales dinámicas y secretos con tiempo de vida limitado para los servicios y aplicaciones que lo integren, con un sistema de políticas y </a:t>
            </a:r>
            <a:r>
              <a:rPr lang="es-ES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backend</a:t>
            </a:r>
            <a:r>
              <a:rPr lang="es-E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de almacenamiento seguros.</a:t>
            </a:r>
          </a:p>
        </p:txBody>
      </p:sp>
      <p:pic>
        <p:nvPicPr>
          <p:cNvPr id="4" name="Marcador de contenido 3" descr="Step-by-Step Guide — Authentication, Authorization, and Identity with  Hachicorp Vault Set Up On Google Cloud Platform | by Biswanath Giri | Medium">
            <a:extLst>
              <a:ext uri="{FF2B5EF4-FFF2-40B4-BE49-F238E27FC236}">
                <a16:creationId xmlns:a16="http://schemas.microsoft.com/office/drawing/2014/main" id="{E0108296-E7DE-516B-3591-6F7A0C3FC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t="6307" r="3333"/>
          <a:stretch/>
        </p:blipFill>
        <p:spPr bwMode="auto">
          <a:xfrm>
            <a:off x="4906339" y="1976590"/>
            <a:ext cx="6642193" cy="290481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915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F54E6-F406-A159-62A4-C9F7F18A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47CF3-0750-159A-B110-08AF6575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7E7991-8610-AE13-C2EE-60AF4728D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193808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923A9-372F-532E-E79C-D789587C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Herramientas y tecnologías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AD20001-E5DC-BD84-94D1-B38DF0FF3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614482"/>
              </p:ext>
            </p:extLst>
          </p:nvPr>
        </p:nvGraphicFramePr>
        <p:xfrm>
          <a:off x="2603645" y="2287847"/>
          <a:ext cx="6974062" cy="28909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87031">
                  <a:extLst>
                    <a:ext uri="{9D8B030D-6E8A-4147-A177-3AD203B41FA5}">
                      <a16:colId xmlns:a16="http://schemas.microsoft.com/office/drawing/2014/main" val="67177944"/>
                    </a:ext>
                  </a:extLst>
                </a:gridCol>
                <a:gridCol w="3487031">
                  <a:extLst>
                    <a:ext uri="{9D8B030D-6E8A-4147-A177-3AD203B41FA5}">
                      <a16:colId xmlns:a16="http://schemas.microsoft.com/office/drawing/2014/main" val="1181795820"/>
                    </a:ext>
                  </a:extLst>
                </a:gridCol>
              </a:tblGrid>
              <a:tr h="354682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s-ES" sz="2400" b="0" dirty="0">
                          <a:effectLst/>
                        </a:rPr>
                        <a:t>Tecnologías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s-ES" sz="2400" b="0" dirty="0">
                          <a:effectLst/>
                        </a:rPr>
                        <a:t>Función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57431"/>
                  </a:ext>
                </a:extLst>
              </a:tr>
              <a:tr h="513547"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b="0" dirty="0">
                          <a:effectLst/>
                        </a:rPr>
                        <a:t>Docker </a:t>
                      </a:r>
                      <a:r>
                        <a:rPr lang="es-ES" b="0" dirty="0" err="1">
                          <a:effectLst/>
                        </a:rPr>
                        <a:t>Compose</a:t>
                      </a:r>
                      <a:endParaRPr lang="es-E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dirty="0" err="1">
                          <a:effectLst/>
                        </a:rPr>
                        <a:t>Contenedorización</a:t>
                      </a:r>
                      <a:r>
                        <a:rPr lang="es-ES" dirty="0">
                          <a:effectLst/>
                        </a:rPr>
                        <a:t>, aislamiento y orquestación de servicios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588792"/>
                  </a:ext>
                </a:extLst>
              </a:tr>
              <a:tr h="513547"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b="0" dirty="0" err="1">
                          <a:effectLst/>
                        </a:rPr>
                        <a:t>Keycloak</a:t>
                      </a:r>
                      <a:endParaRPr lang="es-E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dirty="0">
                          <a:effectLst/>
                        </a:rPr>
                        <a:t>Gestión centralizada de identidades y accesos (IAM)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916200"/>
                  </a:ext>
                </a:extLst>
              </a:tr>
              <a:tr h="513547"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b="0" dirty="0" err="1">
                          <a:effectLst/>
                        </a:rPr>
                        <a:t>Vault</a:t>
                      </a:r>
                      <a:endParaRPr lang="es-E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dirty="0">
                          <a:effectLst/>
                        </a:rPr>
                        <a:t>Gestión y protección de secretos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851359"/>
                  </a:ext>
                </a:extLst>
              </a:tr>
              <a:tr h="513547"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b="0">
                          <a:effectLst/>
                        </a:rPr>
                        <a:t>Terraform</a:t>
                      </a:r>
                      <a:endParaRPr lang="es-E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s-ES" dirty="0">
                          <a:effectLst/>
                        </a:rPr>
                        <a:t>Automatización y despliegue de la infraestructura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189556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60B3FC8C-6F04-8ACA-ADCE-59E2972A1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6" y="1474193"/>
            <a:ext cx="2469109" cy="26914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B33A71-255E-E430-8061-6D9ED24A8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1" y="4614491"/>
            <a:ext cx="2020452" cy="202045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553D2BA-1E31-C882-52A2-C7831505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8549" y="1849447"/>
            <a:ext cx="2143424" cy="21434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BB8E6E2-A196-17F4-579E-6E3B53CC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549" y="4391577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E895A5-7175-A1A2-BF19-028DF39D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/>
              <a:t>Índice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32A08A-74FF-D050-2FB2-CE19B99B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Introducción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Motivación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effectLst/>
                <a:latin typeface="fkGroteskNeue"/>
              </a:rPr>
              <a:t>Planificación</a:t>
            </a:r>
            <a:endParaRPr lang="es-ES" b="0" i="0" dirty="0">
              <a:effectLst/>
              <a:latin typeface="fkGroteskNeue"/>
            </a:endParaRP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Objetivos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Estado del arte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Herramientas y tecnologías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Descripción de la solución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Pruebas y resultados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Problemas encontrados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93040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E2AE4-ADA8-4752-C049-484C6CEA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0C60D-748C-9837-7696-38051DD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DE17C1-9AC2-7150-8E0B-1456A15E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10366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5D47D-DDC5-DDFE-4FD9-D3A8443D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Descripción de la solución</a:t>
            </a:r>
          </a:p>
        </p:txBody>
      </p:sp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FC46C0E8-FD9F-D64D-AFB0-C21FB87A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174" y="1879135"/>
            <a:ext cx="9760127" cy="3764893"/>
          </a:xfrm>
        </p:spPr>
      </p:pic>
    </p:spTree>
    <p:extLst>
      <p:ext uri="{BB962C8B-B14F-4D97-AF65-F5344CB8AC3E}">
        <p14:creationId xmlns:p14="http://schemas.microsoft.com/office/powerpoint/2010/main" val="142244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4F3B5-36E0-F355-8733-249AE1FA7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D68A1-B04C-9749-1286-E45ABB0E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 1 - Investigación</a:t>
            </a:r>
          </a:p>
        </p:txBody>
      </p:sp>
      <p:pic>
        <p:nvPicPr>
          <p:cNvPr id="7" name="Marcador de contenido 6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41D933A7-6487-A137-8818-A93648D02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75945"/>
            <a:ext cx="10353675" cy="3971272"/>
          </a:xfrm>
        </p:spPr>
      </p:pic>
    </p:spTree>
    <p:extLst>
      <p:ext uri="{BB962C8B-B14F-4D97-AF65-F5344CB8AC3E}">
        <p14:creationId xmlns:p14="http://schemas.microsoft.com/office/powerpoint/2010/main" val="295933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6326A3C-260B-086B-B1BF-D89E34A6F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50" y="-1"/>
            <a:ext cx="4966697" cy="68579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2CF00B-4A1A-4122-C204-20264D43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388855"/>
            <a:ext cx="5844760" cy="3866048"/>
          </a:xfrm>
        </p:spPr>
        <p:txBody>
          <a:bodyPr anchor="ctr">
            <a:normAutofit/>
          </a:bodyPr>
          <a:lstStyle/>
          <a:p>
            <a:r>
              <a:rPr lang="es-ES" dirty="0" err="1"/>
              <a:t>Keycloak</a:t>
            </a:r>
            <a:r>
              <a:rPr lang="es-ES" dirty="0"/>
              <a:t> como proveedor de identidad (OIDC).</a:t>
            </a:r>
          </a:p>
          <a:p>
            <a:r>
              <a:rPr lang="es-ES" dirty="0" err="1"/>
              <a:t>Vault</a:t>
            </a:r>
            <a:r>
              <a:rPr lang="es-ES" dirty="0"/>
              <a:t> como gestor centralizado de secretos.</a:t>
            </a:r>
          </a:p>
          <a:p>
            <a:r>
              <a:rPr lang="es-ES" dirty="0"/>
              <a:t>Docker </a:t>
            </a:r>
            <a:r>
              <a:rPr lang="es-ES" dirty="0" err="1"/>
              <a:t>Compose</a:t>
            </a:r>
            <a:r>
              <a:rPr lang="es-ES" dirty="0"/>
              <a:t> para orquestar servicios, </a:t>
            </a:r>
            <a:r>
              <a:rPr lang="es-ES" dirty="0" err="1"/>
              <a:t>Terraform</a:t>
            </a:r>
            <a:r>
              <a:rPr lang="es-ES" dirty="0"/>
              <a:t> para crear </a:t>
            </a:r>
            <a:r>
              <a:rPr lang="es-ES" dirty="0" err="1"/>
              <a:t>realms</a:t>
            </a:r>
            <a:r>
              <a:rPr lang="es-ES" dirty="0"/>
              <a:t>, usuarios y políticas.</a:t>
            </a:r>
          </a:p>
          <a:p>
            <a:r>
              <a:rPr lang="es-ES" dirty="0" err="1"/>
              <a:t>Terraform</a:t>
            </a:r>
            <a:r>
              <a:rPr lang="es-ES" dirty="0"/>
              <a:t> para automatización y despliegue de la infraestructura. </a:t>
            </a:r>
          </a:p>
          <a:p>
            <a:endParaRPr lang="es-ES" dirty="0"/>
          </a:p>
          <a:p>
            <a:pPr marL="36900" indent="0">
              <a:buNone/>
            </a:pPr>
            <a:r>
              <a:rPr lang="es-ES" dirty="0"/>
              <a:t>Aplicaciones Python (</a:t>
            </a:r>
            <a:r>
              <a:rPr lang="es-ES" dirty="0" err="1"/>
              <a:t>Flask</a:t>
            </a:r>
            <a:r>
              <a:rPr lang="es-ES" dirty="0"/>
              <a:t>) federadas con </a:t>
            </a:r>
            <a:r>
              <a:rPr lang="es-ES" dirty="0" err="1"/>
              <a:t>Keycloak</a:t>
            </a:r>
            <a:r>
              <a:rPr lang="es-ES" dirty="0"/>
              <a:t>. </a:t>
            </a:r>
            <a:r>
              <a:rPr lang="es-ES" dirty="0" err="1"/>
              <a:t>Vault</a:t>
            </a:r>
            <a:r>
              <a:rPr lang="es-ES" dirty="0"/>
              <a:t> consume tokens JWT de </a:t>
            </a:r>
            <a:r>
              <a:rPr lang="es-ES" dirty="0" err="1"/>
              <a:t>Keycloak</a:t>
            </a:r>
            <a:r>
              <a:rPr lang="es-ES" dirty="0"/>
              <a:t> y gestiona accesos a secretos.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6ED2CD-6F3B-6109-DDAF-617685E4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92911"/>
            <a:ext cx="5171557" cy="970450"/>
          </a:xfrm>
        </p:spPr>
        <p:txBody>
          <a:bodyPr>
            <a:normAutofit/>
          </a:bodyPr>
          <a:lstStyle/>
          <a:p>
            <a:r>
              <a:rPr lang="es-ES" dirty="0"/>
              <a:t>Diseño de la solución</a:t>
            </a:r>
          </a:p>
        </p:txBody>
      </p:sp>
    </p:spTree>
    <p:extLst>
      <p:ext uri="{BB962C8B-B14F-4D97-AF65-F5344CB8AC3E}">
        <p14:creationId xmlns:p14="http://schemas.microsoft.com/office/powerpoint/2010/main" val="265345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78EC9-1CDA-637A-D615-4E2E45AF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de la pantalla de un celular de un mensaje en letras negras&#10;&#10;El contenido generado por IA puede ser incorrecto.">
            <a:extLst>
              <a:ext uri="{FF2B5EF4-FFF2-40B4-BE49-F238E27FC236}">
                <a16:creationId xmlns:a16="http://schemas.microsoft.com/office/drawing/2014/main" id="{B62103DA-0FF3-09E6-352E-4BED12BC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77324"/>
            <a:ext cx="10353675" cy="3968514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15654C1-8410-1B9F-03C8-4D601B11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Fase 2 – Preparación, desarrollo e implementación del entorno</a:t>
            </a:r>
          </a:p>
        </p:txBody>
      </p:sp>
    </p:spTree>
    <p:extLst>
      <p:ext uri="{BB962C8B-B14F-4D97-AF65-F5344CB8AC3E}">
        <p14:creationId xmlns:p14="http://schemas.microsoft.com/office/powerpoint/2010/main" val="376032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B1E8342-416A-DD7D-2A79-0706BA6C31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1047" r="1" b="33094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50CBD2-0FAB-3773-F856-570CE776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Keycloak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FDF3FB-3ADD-CFC8-EF11-1CD1E3E2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48" t="2653" b="34086"/>
          <a:stretch/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545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4A870-98BD-441A-68B3-77C0F1DA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ECFA4E-774C-C455-6B01-04867CDA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1047" r="1" b="33094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A30984-64AB-9342-A55A-820F2130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PostgreSQL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87CCD50-2A8A-B775-7C48-87C65613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22351"/>
          <a:stretch>
            <a:fillRect/>
          </a:stretch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33ED221-0C90-B1C5-B2BA-B5AC4F9842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1047" r="1" b="33094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1754F9-0A4A-4927-C3B5-55E0E507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Vault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D8D0EA7-0667-173D-39DF-AD3442915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68" b="3"/>
          <a:stretch>
            <a:fillRect/>
          </a:stretch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9726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02CAC-25DB-3395-CB45-840E7EDE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70" y="2943775"/>
            <a:ext cx="5978072" cy="970450"/>
          </a:xfrm>
        </p:spPr>
        <p:txBody>
          <a:bodyPr>
            <a:normAutofit/>
          </a:bodyPr>
          <a:lstStyle/>
          <a:p>
            <a:r>
              <a:rPr lang="es-ES" dirty="0" err="1"/>
              <a:t>Terraform</a:t>
            </a:r>
            <a:r>
              <a:rPr lang="es-ES" dirty="0"/>
              <a:t> </a:t>
            </a:r>
            <a:r>
              <a:rPr lang="es-ES" dirty="0" err="1"/>
              <a:t>providers</a:t>
            </a:r>
            <a:endParaRPr lang="es-ES" dirty="0"/>
          </a:p>
        </p:txBody>
      </p:sp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55384B37-BD29-4E09-63EE-F71FCF75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02" t="3" r="4706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6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A1401-4BEE-3F21-F95C-37DAA87C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70" y="2943775"/>
            <a:ext cx="5978072" cy="970450"/>
          </a:xfrm>
        </p:spPr>
        <p:txBody>
          <a:bodyPr>
            <a:normAutofit/>
          </a:bodyPr>
          <a:lstStyle/>
          <a:p>
            <a:r>
              <a:rPr lang="es-ES" dirty="0" err="1"/>
              <a:t>Realm</a:t>
            </a:r>
            <a:r>
              <a:rPr lang="es-ES" dirty="0"/>
              <a:t> “</a:t>
            </a:r>
            <a:r>
              <a:rPr lang="es-ES" dirty="0" err="1"/>
              <a:t>tfm</a:t>
            </a:r>
            <a:r>
              <a:rPr lang="es-ES" dirty="0"/>
              <a:t>”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318B518-8D03-1161-61B4-86C5B65F6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r="22245" b="-3"/>
          <a:stretch>
            <a:fillRect/>
          </a:stretch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D36D3-675A-9F4F-9CB8-0A6E67CE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CE9A-2F1F-3EC2-BE8A-0AC0375E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4E5A7-2756-36C5-D613-61AF7E4C1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42697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A018-27D6-D4D1-0A23-C6388191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43775"/>
            <a:ext cx="5978072" cy="970450"/>
          </a:xfrm>
        </p:spPr>
        <p:txBody>
          <a:bodyPr>
            <a:normAutofit fontScale="90000"/>
          </a:bodyPr>
          <a:lstStyle/>
          <a:p>
            <a:r>
              <a:rPr lang="es-ES" dirty="0"/>
              <a:t>Configuración de </a:t>
            </a:r>
            <a:r>
              <a:rPr lang="es-ES" dirty="0" err="1"/>
              <a:t>login</a:t>
            </a:r>
            <a:r>
              <a:rPr lang="es-ES" dirty="0"/>
              <a:t> OIDC </a:t>
            </a:r>
            <a:r>
              <a:rPr lang="es-ES" dirty="0" err="1"/>
              <a:t>Vault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87CF08-E886-3A2C-FF48-5D46FE3B0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r="4774" b="3"/>
          <a:stretch>
            <a:fillRect/>
          </a:stretch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A33B7-6711-9114-E030-B430031D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Federar aplicación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C3E631-3CC8-7562-B62D-258FBD3D5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460" y="1495038"/>
            <a:ext cx="6500423" cy="211092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4149D9-7D0A-F196-87D0-4ADF0A42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0" y="3605961"/>
            <a:ext cx="5128704" cy="2674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C9F99E-710E-2071-FA16-673503C44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089" y="1495038"/>
            <a:ext cx="5193803" cy="43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8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1A9D-7181-5C64-66FF-C682043F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A8826-449F-8C13-7A55-3E9D1C7B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 3 - Pruebas</a:t>
            </a:r>
          </a:p>
        </p:txBody>
      </p:sp>
      <p:pic>
        <p:nvPicPr>
          <p:cNvPr id="7" name="Marcador de contenido 6" descr="Imagen de la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05EC061E-FD4C-24E7-D999-203E00403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76634"/>
            <a:ext cx="10353675" cy="3969894"/>
          </a:xfrm>
        </p:spPr>
      </p:pic>
    </p:spTree>
    <p:extLst>
      <p:ext uri="{BB962C8B-B14F-4D97-AF65-F5344CB8AC3E}">
        <p14:creationId xmlns:p14="http://schemas.microsoft.com/office/powerpoint/2010/main" val="255657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7D4E1-F0F8-16E1-CA15-083DBA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>
            <a:normAutofit/>
          </a:bodyPr>
          <a:lstStyle/>
          <a:p>
            <a:r>
              <a:rPr lang="es-ES" sz="3600" dirty="0" err="1"/>
              <a:t>Login</a:t>
            </a:r>
            <a:r>
              <a:rPr lang="es-ES" sz="3600" dirty="0"/>
              <a:t> OIDC app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2DF715A-58DA-53C1-7D61-37272329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624636"/>
            <a:ext cx="5021339" cy="26989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F521D7-B9DA-5ABE-46F2-BBFD9147F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48" y="575221"/>
            <a:ext cx="4644090" cy="279806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0F14AC2-0A34-B2F3-D16A-9C473D7B91A4}"/>
              </a:ext>
            </a:extLst>
          </p:cNvPr>
          <p:cNvSpPr txBox="1">
            <a:spLocks/>
          </p:cNvSpPr>
          <p:nvPr/>
        </p:nvSpPr>
        <p:spPr>
          <a:xfrm>
            <a:off x="6444848" y="3657600"/>
            <a:ext cx="5056507" cy="2133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600" dirty="0" err="1"/>
              <a:t>Login</a:t>
            </a:r>
            <a:r>
              <a:rPr lang="es-ES" sz="3600" dirty="0"/>
              <a:t> OIDC </a:t>
            </a:r>
            <a:r>
              <a:rPr lang="es-ES" sz="3600" dirty="0" err="1"/>
              <a:t>Vault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17644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B8349-6DCD-6956-B7C2-BA7C114E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Token usuario registrado en cliente </a:t>
            </a:r>
            <a:r>
              <a:rPr lang="es-ES" dirty="0" err="1"/>
              <a:t>Keyclaok</a:t>
            </a:r>
            <a:endParaRPr lang="es-ES" dirty="0"/>
          </a:p>
        </p:txBody>
      </p:sp>
      <p:pic>
        <p:nvPicPr>
          <p:cNvPr id="4" name="Marcador de contenido 3" descr="Texto&#10;&#10;El contenido generado por IA puede ser incorrecto.">
            <a:extLst>
              <a:ext uri="{FF2B5EF4-FFF2-40B4-BE49-F238E27FC236}">
                <a16:creationId xmlns:a16="http://schemas.microsoft.com/office/drawing/2014/main" id="{75C91E33-0F33-4E09-9660-61FABA270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 b="11443"/>
          <a:stretch/>
        </p:blipFill>
        <p:spPr bwMode="auto">
          <a:xfrm>
            <a:off x="2003532" y="1731963"/>
            <a:ext cx="8175411" cy="4059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8347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8AF03-7970-0F57-07CD-5CE9AF9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Usuario no registrado en cliente </a:t>
            </a:r>
            <a:r>
              <a:rPr lang="es-ES" dirty="0" err="1"/>
              <a:t>Keycloak</a:t>
            </a:r>
            <a:endParaRPr lang="es-ES" dirty="0"/>
          </a:p>
        </p:txBody>
      </p:sp>
      <p:pic>
        <p:nvPicPr>
          <p:cNvPr id="4" name="Marcador de contenido 3" descr="Captura de pantalla con la imagen de una pantalla&#10;&#10;El contenido generado por IA puede ser incorrecto.">
            <a:extLst>
              <a:ext uri="{FF2B5EF4-FFF2-40B4-BE49-F238E27FC236}">
                <a16:creationId xmlns:a16="http://schemas.microsoft.com/office/drawing/2014/main" id="{E2312F2C-288A-E97F-C966-2520495D2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/>
          <a:stretch/>
        </p:blipFill>
        <p:spPr bwMode="auto">
          <a:xfrm>
            <a:off x="914400" y="1892188"/>
            <a:ext cx="10353675" cy="37387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4947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3EE36-07C2-240C-83FD-33E338FF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no autorizado</a:t>
            </a:r>
          </a:p>
        </p:txBody>
      </p:sp>
      <p:pic>
        <p:nvPicPr>
          <p:cNvPr id="4" name="Marcador de contenido 3" descr="Captura de pantalla con la imagen de una pantalla&#10;&#10;El contenido generado por IA puede ser incorrecto.">
            <a:extLst>
              <a:ext uri="{FF2B5EF4-FFF2-40B4-BE49-F238E27FC236}">
                <a16:creationId xmlns:a16="http://schemas.microsoft.com/office/drawing/2014/main" id="{F8C5F571-C372-18A2-C2A4-875B9FF2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9"/>
          <a:stretch/>
        </p:blipFill>
        <p:spPr bwMode="auto">
          <a:xfrm>
            <a:off x="914400" y="2016603"/>
            <a:ext cx="10353675" cy="34899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2785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6BAC-881C-BB14-5FBB-2B3AE3422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41180-46A0-CFA3-8AE8-ABB52459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Token JWT caducado</a:t>
            </a:r>
          </a:p>
        </p:txBody>
      </p:sp>
      <p:pic>
        <p:nvPicPr>
          <p:cNvPr id="10" name="Marcador de contenido 9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C9C5CC9E-FD38-F0F2-63B4-9B4C957A8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/>
          <a:stretch/>
        </p:blipFill>
        <p:spPr bwMode="auto">
          <a:xfrm>
            <a:off x="914400" y="2351257"/>
            <a:ext cx="10353675" cy="28206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729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2D82-571E-C51A-1897-C8E3CFC7F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331E8-891F-A715-50AF-55EACB52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145B5F-526E-6F80-86CB-E97D3D51C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67001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sertar un vídeo en Power Point paso a paso paso a paso y fácilmente">
            <a:extLst>
              <a:ext uri="{FF2B5EF4-FFF2-40B4-BE49-F238E27FC236}">
                <a16:creationId xmlns:a16="http://schemas.microsoft.com/office/drawing/2014/main" id="{56CC7AC6-BF48-CE89-303E-2A639476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43B1EC-269C-23DC-08F0-EC963914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 dirty="0"/>
              <a:t>8. Pruebas y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232C0C-E5BE-63F9-4162-400ACCA0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marL="379800" indent="-34290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arabicPeriod"/>
            </a:pPr>
            <a:r>
              <a:rPr lang="es-ES" sz="1800" dirty="0"/>
              <a:t>Pruebas de </a:t>
            </a:r>
            <a:r>
              <a:rPr lang="es-ES" sz="1800" dirty="0" err="1"/>
              <a:t>login</a:t>
            </a:r>
            <a:r>
              <a:rPr lang="es-ES" sz="1800" dirty="0"/>
              <a:t> OIDC desde </a:t>
            </a:r>
            <a:r>
              <a:rPr lang="es-ES" sz="1800" dirty="0" err="1"/>
              <a:t>Vault</a:t>
            </a:r>
            <a:r>
              <a:rPr lang="es-ES" sz="1800" dirty="0"/>
              <a:t> y aplicaciones ejemplo.</a:t>
            </a:r>
          </a:p>
          <a:p>
            <a:pPr marL="36900" indent="0">
              <a:lnSpc>
                <a:spcPct val="90000"/>
              </a:lnSpc>
              <a:buClr>
                <a:srgbClr val="A76250"/>
              </a:buClr>
              <a:buSzPct val="100000"/>
              <a:buNone/>
            </a:pPr>
            <a:endParaRPr lang="es-ES" sz="1800" dirty="0"/>
          </a:p>
          <a:p>
            <a:pPr marL="379800" indent="-34290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arabicPeriod"/>
            </a:pPr>
            <a:r>
              <a:rPr lang="es-ES" sz="1800" dirty="0"/>
              <a:t>Pruebas de acceso a </a:t>
            </a:r>
            <a:r>
              <a:rPr lang="es-ES" sz="1800" dirty="0" err="1"/>
              <a:t>endpoints</a:t>
            </a:r>
            <a:r>
              <a:rPr lang="es-ES" sz="1800" dirty="0"/>
              <a:t> protegidos y manejo de errores:</a:t>
            </a:r>
          </a:p>
          <a:p>
            <a:pPr marL="379800" indent="-34290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arabicPeriod"/>
            </a:pPr>
            <a:endParaRPr lang="es-ES" sz="1800" dirty="0"/>
          </a:p>
          <a:p>
            <a:pPr marL="850050" lvl="1" indent="-40005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romanUcPeriod"/>
            </a:pPr>
            <a:r>
              <a:rPr lang="es-ES" dirty="0"/>
              <a:t>Acceso con token válido: éxito.</a:t>
            </a:r>
          </a:p>
          <a:p>
            <a:pPr marL="850050" lvl="1" indent="-40005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romanUcPeriod"/>
            </a:pPr>
            <a:endParaRPr lang="es-ES" dirty="0"/>
          </a:p>
          <a:p>
            <a:pPr marL="850050" lvl="1" indent="-400050">
              <a:lnSpc>
                <a:spcPct val="90000"/>
              </a:lnSpc>
              <a:buClr>
                <a:srgbClr val="A76250"/>
              </a:buClr>
              <a:buSzPct val="100000"/>
              <a:buFont typeface="+mj-lt"/>
              <a:buAutoNum type="romanUcPeriod"/>
            </a:pPr>
            <a:r>
              <a:rPr lang="es-ES" dirty="0"/>
              <a:t>Acceso sin permisos o con token caducado: denegado.</a:t>
            </a:r>
          </a:p>
        </p:txBody>
      </p:sp>
    </p:spTree>
    <p:extLst>
      <p:ext uri="{BB962C8B-B14F-4D97-AF65-F5344CB8AC3E}">
        <p14:creationId xmlns:p14="http://schemas.microsoft.com/office/powerpoint/2010/main" val="396057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7F0E7-2F33-ADBA-0698-4AD469B5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B14BB5-59C3-822D-0C0E-ACC079ED8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FEB832"/>
              </a:buClr>
            </a:pPr>
            <a:r>
              <a:rPr lang="es-ES" sz="1700" dirty="0"/>
              <a:t>La seguridad en aplicaciones es esencial ante el aumento de amenazas y la gestión de datos sensibles.</a:t>
            </a:r>
          </a:p>
          <a:p>
            <a:pPr>
              <a:lnSpc>
                <a:spcPct val="90000"/>
              </a:lnSpc>
              <a:buClr>
                <a:srgbClr val="FEB832"/>
              </a:buClr>
            </a:pPr>
            <a:endParaRPr lang="es-ES" sz="1700" dirty="0"/>
          </a:p>
          <a:p>
            <a:pPr>
              <a:lnSpc>
                <a:spcPct val="90000"/>
              </a:lnSpc>
              <a:buClr>
                <a:srgbClr val="FEB832"/>
              </a:buClr>
            </a:pPr>
            <a:r>
              <a:rPr lang="es-ES" sz="1700" dirty="0"/>
              <a:t>Muchas aplicaciones carecen de sistemas propios de autenticación y control de accesos.</a:t>
            </a:r>
          </a:p>
          <a:p>
            <a:pPr>
              <a:lnSpc>
                <a:spcPct val="90000"/>
              </a:lnSpc>
              <a:buClr>
                <a:srgbClr val="FEB832"/>
              </a:buClr>
            </a:pPr>
            <a:endParaRPr lang="es-ES" sz="1700" dirty="0"/>
          </a:p>
          <a:p>
            <a:pPr>
              <a:lnSpc>
                <a:spcPct val="90000"/>
              </a:lnSpc>
              <a:buClr>
                <a:srgbClr val="FEB832"/>
              </a:buClr>
            </a:pPr>
            <a:r>
              <a:rPr lang="es-ES" sz="1700" dirty="0"/>
              <a:t>El desarrollo de sistemas internos de autenticación es complejo y propenso a errores.</a:t>
            </a:r>
          </a:p>
          <a:p>
            <a:pPr>
              <a:lnSpc>
                <a:spcPct val="90000"/>
              </a:lnSpc>
              <a:buClr>
                <a:srgbClr val="FEB832"/>
              </a:buClr>
            </a:pPr>
            <a:endParaRPr lang="es-ES" sz="1700" dirty="0"/>
          </a:p>
          <a:p>
            <a:pPr>
              <a:lnSpc>
                <a:spcPct val="90000"/>
              </a:lnSpc>
              <a:buClr>
                <a:srgbClr val="FEB832"/>
              </a:buClr>
            </a:pPr>
            <a:r>
              <a:rPr lang="es-ES" sz="1700" dirty="0"/>
              <a:t>Solución: externalizar la gestión de identidades y credenciales usando plataformas especializadas.</a:t>
            </a:r>
          </a:p>
          <a:p>
            <a:pPr>
              <a:lnSpc>
                <a:spcPct val="90000"/>
              </a:lnSpc>
              <a:buClr>
                <a:srgbClr val="FEB832"/>
              </a:buClr>
            </a:pPr>
            <a:endParaRPr lang="es-E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Imagen 3" descr="3 pilares de la CIA para la confidencialidad Integridad y disponibilidad en  la gestión de riesgos de seguridad informática | Vector Premium">
            <a:extLst>
              <a:ext uri="{FF2B5EF4-FFF2-40B4-BE49-F238E27FC236}">
                <a16:creationId xmlns:a16="http://schemas.microsoft.com/office/drawing/2014/main" id="{1A56BD99-B7ED-41B6-D014-5AA5C877A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r="-3" b="-3"/>
          <a:stretch>
            <a:fillRect/>
          </a:stretch>
        </p:blipFill>
        <p:spPr bwMode="auto">
          <a:xfrm>
            <a:off x="7066560" y="2132822"/>
            <a:ext cx="4065464" cy="325800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747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95B6-5CD9-BFEC-8F5E-CB62B7B5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282B4-ED7F-347A-27A8-55DAC617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4964B-871F-9518-27D1-5E3F9EA86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258467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1" name="Rectangle 311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El Estrés Del Hombre En Torno A La Idea De Grupo Ilustraciones svg,  vectoriales, clip art vectorizado libre de derechos. Image 11079484">
            <a:extLst>
              <a:ext uri="{FF2B5EF4-FFF2-40B4-BE49-F238E27FC236}">
                <a16:creationId xmlns:a16="http://schemas.microsoft.com/office/drawing/2014/main" id="{7896CD7B-3047-1222-A0D4-86CF134E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9" b="13229"/>
          <a:stretch>
            <a:fillRect/>
          </a:stretch>
        </p:blipFill>
        <p:spPr bwMode="auto">
          <a:xfrm>
            <a:off x="-8622" y="10"/>
            <a:ext cx="60960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sentación De Negocios Sobre El Problema Ilustraciones svg, vectoriales,  clip art vectorizado libre de derechos. Image 13324990">
            <a:extLst>
              <a:ext uri="{FF2B5EF4-FFF2-40B4-BE49-F238E27FC236}">
                <a16:creationId xmlns:a16="http://schemas.microsoft.com/office/drawing/2014/main" id="{2A4C32FF-9A7A-08D1-1321-5FA1C36F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>
            <a:fillRect/>
          </a:stretch>
        </p:blipFill>
        <p:spPr bwMode="auto">
          <a:xfrm>
            <a:off x="-10647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31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51DF23-C8E1-F614-D20A-04538F29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958" y="276774"/>
            <a:ext cx="5139107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ES" sz="3200" dirty="0"/>
              <a:t>9. Problemas encontrados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56E1D6-083C-C91D-A458-101878339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732449"/>
            <a:ext cx="4853357" cy="4830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Clr>
                <a:srgbClr val="FBF55B"/>
              </a:buClr>
            </a:pPr>
            <a:r>
              <a:rPr lang="es-ES" sz="1400" dirty="0"/>
              <a:t>Problemas detectados en la solución:</a:t>
            </a:r>
          </a:p>
          <a:p>
            <a:pPr>
              <a:lnSpc>
                <a:spcPct val="90000"/>
              </a:lnSpc>
              <a:buClr>
                <a:srgbClr val="FBF55B"/>
              </a:buClr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/>
              <a:t>Servicios sin replicación y </a:t>
            </a:r>
            <a:r>
              <a:rPr lang="es-ES" sz="1400" dirty="0" err="1"/>
              <a:t>timeouts</a:t>
            </a:r>
            <a:r>
              <a:rPr lang="es-ES" sz="1400" dirty="0"/>
              <a:t>.</a:t>
            </a:r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 err="1"/>
              <a:t>Vault</a:t>
            </a:r>
            <a:r>
              <a:rPr lang="es-ES" sz="1400" dirty="0"/>
              <a:t> sin </a:t>
            </a:r>
            <a:r>
              <a:rPr lang="es-ES" sz="1400" dirty="0" err="1"/>
              <a:t>auto-unseal</a:t>
            </a:r>
            <a:r>
              <a:rPr lang="es-ES" sz="1400" dirty="0"/>
              <a:t> tras reinicio.</a:t>
            </a:r>
          </a:p>
          <a:p>
            <a:pPr marL="792900" lvl="1" indent="-342900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/>
              <a:t>Pérdida de datos por fallos en volúmenes locales.</a:t>
            </a:r>
          </a:p>
          <a:p>
            <a:pPr>
              <a:lnSpc>
                <a:spcPct val="90000"/>
              </a:lnSpc>
              <a:buClr>
                <a:srgbClr val="FBF55B"/>
              </a:buClr>
            </a:pPr>
            <a:endParaRPr lang="es-ES" sz="1400" dirty="0"/>
          </a:p>
          <a:p>
            <a:pPr>
              <a:lnSpc>
                <a:spcPct val="90000"/>
              </a:lnSpc>
              <a:buClr>
                <a:srgbClr val="FBF55B"/>
              </a:buClr>
            </a:pPr>
            <a:r>
              <a:rPr lang="es-ES" sz="1400" dirty="0"/>
              <a:t>Plan de mitigación problemas detectados:</a:t>
            </a:r>
          </a:p>
          <a:p>
            <a:pPr>
              <a:lnSpc>
                <a:spcPct val="90000"/>
              </a:lnSpc>
              <a:buClr>
                <a:srgbClr val="FBF55B"/>
              </a:buClr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/>
              <a:t>Despliegue en clústeres con balanceo de carga.</a:t>
            </a:r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/>
              <a:t>Copias de seguridad y replicación de bases de datos.</a:t>
            </a:r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endParaRPr lang="es-ES" sz="1400" dirty="0"/>
          </a:p>
          <a:p>
            <a:pPr lvl="1">
              <a:lnSpc>
                <a:spcPct val="90000"/>
              </a:lnSpc>
              <a:buClr>
                <a:srgbClr val="FBF55B"/>
              </a:buClr>
              <a:buFont typeface="+mj-lt"/>
              <a:buAutoNum type="arabicPeriod"/>
            </a:pPr>
            <a:r>
              <a:rPr lang="es-ES" sz="1400" dirty="0"/>
              <a:t>Sondas de </a:t>
            </a:r>
            <a:r>
              <a:rPr lang="es-ES" sz="1400" dirty="0" err="1"/>
              <a:t>liveness</a:t>
            </a:r>
            <a:r>
              <a:rPr lang="es-ES" sz="1400" dirty="0"/>
              <a:t>/</a:t>
            </a:r>
            <a:r>
              <a:rPr lang="es-ES" sz="1400" dirty="0" err="1"/>
              <a:t>readiness</a:t>
            </a:r>
            <a:r>
              <a:rPr lang="es-ES" sz="1400" dirty="0"/>
              <a:t> y alertas automáticas.</a:t>
            </a:r>
          </a:p>
        </p:txBody>
      </p:sp>
    </p:spTree>
    <p:extLst>
      <p:ext uri="{BB962C8B-B14F-4D97-AF65-F5344CB8AC3E}">
        <p14:creationId xmlns:p14="http://schemas.microsoft.com/office/powerpoint/2010/main" val="1745436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8BEE1-A873-81DA-31C9-0FA651BF6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5DD15-58CD-CB8F-AF29-6BF14193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E32D6-F418-0427-FD8F-C8BF27AF8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062072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6B158-BC18-B8E6-ED23-62A1D927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 dirty="0"/>
              <a:t>10. Conclusiones y trabajo futuro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032FE38-4D84-0D6B-F69E-8DFCCA929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680874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988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E2315-8191-49D8-31CA-A2DB6EC6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A3F846-E0F5-D8EF-1012-3649268F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[1] F. J. </a:t>
            </a:r>
            <a:r>
              <a:rPr lang="en-U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Corbató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y V. A. </a:t>
            </a:r>
            <a:r>
              <a:rPr lang="en-U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Vyssotsky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"Introduction and overview of the Multics system", Proceedings of the Fall Joint Computer Conference, pp. 185-196, 1965.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[2] T. Hunt, "Passwords are broken, and nobody seems to care", IEEE Security &amp; Privacy, vol. 15, no. 5, pp. 70-74, 2017.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[3] Verizon, "2016 Data Breach Investigations Report", Verizon Enterprise, 2016.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[4] A. O. Udo, "Phishing: A growing challenge for internet users", Journal of Information Security and Applications, vol. 21, pp. 1-9, 2015.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[5] W. Yeong, T. Howes, y S. Kille, "Lightweight Directory Access Protocol", RFC 1777, 1995.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[6] S. Furnell, "Tokens and Beyond: Multi-Factor Authentication for the Masses", </a:t>
            </a:r>
            <a:r>
              <a:rPr lang="en-US" sz="1800" i="1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Computer Fraud &amp; Security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vol. 2005, no. 8, pp. 12-16, 2005.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[7] National Institute of Standards and Technology, "Electronic Authentication Guideline", NIST Special Publication 800-63-2, 2013.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[8] P. Madsen, "A Guide to Understanding SAML", </a:t>
            </a:r>
            <a:r>
              <a:rPr lang="en-US" sz="1800" i="1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Sun Microsystems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2003.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[9] OASIS, "Assertions and Protocols for the OASIS Security Assertion Markup Language (SAML) V2.0", OASIS Standard, 2005.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[10] D. R. Kuhn, "An overview of single sign-on technology", </a:t>
            </a:r>
            <a:r>
              <a:rPr lang="en-US" sz="1800" i="1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Proceedings of the 24th NIST-NCSC National Information Systems Security Conference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pp. 27-31, 2001.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[11] A. K. Das, N. Kumar, y J. J. P. C. Rodrigues, "Authentication protocols and schemes for smart mobile devices: security vulnerabilities, attacks, countermeasures, and open issues", </a:t>
            </a:r>
            <a:r>
              <a:rPr lang="en-US" sz="1800" i="1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Telecommunication Systems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vol. 67, no. 2, pp. 249-274, 2018.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[12] E. Hammer-Lahav, "The OAuth 1.0 Protocol", RFC 5849, 2010.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[13] D. Hardt, "The OAuth 2.0 Authorization Framework", RFC 6749, 2012.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[14] N. </a:t>
            </a:r>
            <a:r>
              <a:rPr lang="en-U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Sakimura</a:t>
            </a: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et al., "OpenID Connect Core 1.0", The OpenID Foundation, 2014.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[15] M. Jones, "JSON Web Token (JWT)", RFC 7519, 2015.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[16] Gartner, "Magic Quadrant for Identity as a Service, Worldwide", Gartner Research, 2019.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[17] Red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Hat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Keycloak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”. Disponible en  </a:t>
            </a:r>
            <a:r>
              <a:rPr lang="es-ES" sz="18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2"/>
              </a:rPr>
              <a:t>https://www.keycloak.org/documentation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[18] Red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Hat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“Server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Developer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Guide: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Service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Provider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Interfaces (SPI)”,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Keycloak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2023. Disponible en </a:t>
            </a:r>
            <a:r>
              <a:rPr lang="es-ES" sz="18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3"/>
              </a:rPr>
              <a:t>https://www.keycloak.org/docs/latest/server_development/#_providers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[19]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HashiCorp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Vault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Secrets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Management”,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Vault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by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HashiCorp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2023. Disponible en </a:t>
            </a:r>
            <a:r>
              <a:rPr lang="es-ES" sz="18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4"/>
              </a:rPr>
              <a:t>https://www.vaultproject.io/docs</a:t>
            </a:r>
            <a:r>
              <a:rPr lang="es-E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r>
              <a:rPr lang="en-GB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Consultado</a:t>
            </a:r>
            <a:r>
              <a:rPr lang="en-GB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el</a:t>
            </a:r>
            <a:r>
              <a:rPr lang="en-GB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10 de </a:t>
            </a:r>
            <a:r>
              <a:rPr lang="en-GB" sz="18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junio</a:t>
            </a:r>
            <a:r>
              <a:rPr lang="en-GB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de 2025.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8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[20] K. Jackson, “Managing Secrets in Microservices with Vault”, ACM Queue, vol. 18, no. 5, pp. 34–47, 2020.</a:t>
            </a:r>
            <a:endParaRPr lang="es-E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31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90EC4-2BB1-314E-A621-3BBC5620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4C155-DAF9-2C2B-31DB-9E0917D0E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[21] M.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Merkow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y J. Breithaupt, “Virtualization and Containers: A Guide to Software Isolation and Security”, 2.ª ed. Boston, MA, EE. UU.: Pearson, 2021.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[22] Docker Inc., “Docker Overview”, Docker Documentation, 2023. 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2"/>
              </a:rPr>
              <a:t>https://docs.docker.com/get-started/overview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[23] Docker Inc., “Best practices for writing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Dockerfiles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”, Docker Documentation, 2023. 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3"/>
              </a:rPr>
              <a:t>https://docs.docker.com/develop/develop-images/dockerfile_best-practices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[24]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Kubernetes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Authors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Kubernetes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”, Kubernetes.io, 2023. 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4"/>
              </a:rPr>
              <a:t>https://kubernetes.io/docs/home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[25] The Kubernetes Authors, “Pod Security Standards”, Kubernetes Documentation, 2023. 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5"/>
              </a:rPr>
              <a:t>https://kubernetes.io/docs/concepts/security/pod-security-standards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Consultado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el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10 de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junio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[26] G. Kim, J. Humble, P. Debois y J. Willis, “The DevOps Handbook: How to Create World-Class Agility, Reliability, and Security in Technology Organizations”, 2.ª ed. Portland, OR, EE. UU.: IT Revolution Press, 2021.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[27] N. Zubair, “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DevSecOps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: Integrating Security into DevOps”, IEEE Software, vol. 37, no. 3, pp. 20–27, 2020.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[28] OWASP, “Testing Guide”, OWASP Foundation, 2023. 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6"/>
              </a:rPr>
              <a:t>https://owasp.org/www-project-web-security-testing-guide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Consultado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el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10 de </a:t>
            </a:r>
            <a:r>
              <a:rPr lang="en-GB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junio</a:t>
            </a: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[29] R.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Buyya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C. S. Yeo, S. Venugopal, J. Broberg y I.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Brandic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“Cloud computing and emerging IT platforms: Vision, hype, and reality for delivering computing as the 5th utility”, Future Generation Computer Systems, vol. 25,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núm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6, pp. 599–616, 2009.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GB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[30] P. Mell y T. Grance, “The NIST Definition of Cloud Computing”, NIST Special Publication 800-145, Gaithersburg, MD, USA, 2011.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[31] T. Erl, R.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Puttini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y Z. Mahmood, “Cloud Computing: Concepts, Technology &amp; Architecture”. Upper Saddle River, NJ, USA: Prentice Hall, 2013.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[32] M. Armbrust et al., “A View of Cloud Computing”, Communications of the ACM, vol. 53,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núm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4, pp. 50–58, 2010.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[33] M. Cusumano, A.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Gawer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y D. B.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Yoffie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“The Business of Platforms: Strategy in the Age of Digital Competition, Innovation, and Power”. New York, NY, USA: Harper Business, 2019.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[34] K. Morris, “Infrastructure as Code: Managing Servers in the Cloud”. Sebastopol, CA, USA: O’Reilly Media, 2016.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[35] P. M. Fitts, S. L. Atkinson y J. Watson, “Infrastructure as Code: Principles and Practices of Immutable Infrastructure,” </a:t>
            </a:r>
            <a:r>
              <a:rPr lang="en-U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en</a:t>
            </a: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Proceedings of the 2019 IEEE Conference on Software Engineering (ICSE), Montreal, Canada, 2019, pp. 123–130.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[36] M. Duffy, “Infrastructure as Code with Terraform: Provisioning Cloud Infrastructure in a Modern and Reproducible Way”. 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Sebastopol, CA, USA: O’Reilly Media, 2020.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[37]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Pulumi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Pulumi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”. 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7"/>
              </a:rPr>
              <a:t>https://www.pulumi.com/docs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[38] Red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Hat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“Ansible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”. 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8"/>
              </a:rPr>
              <a:t>https://docs.ansible.com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[39]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Progress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Software, “Chef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”. 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9"/>
              </a:rPr>
              <a:t>https://docs.chef.io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6900" indent="0" algn="just">
              <a:lnSpc>
                <a:spcPct val="115000"/>
              </a:lnSpc>
              <a:spcAft>
                <a:spcPts val="600"/>
              </a:spcAft>
              <a:buNone/>
            </a:pP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[40]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Puppet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“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Puppet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s-ES" sz="2000" dirty="0" err="1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Documentation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”. Disponible en </a:t>
            </a:r>
            <a:r>
              <a:rPr lang="es-ES" sz="2000" u="sng" dirty="0">
                <a:solidFill>
                  <a:srgbClr val="000080"/>
                </a:solidFill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  <a:hlinkClick r:id="rId10"/>
              </a:rPr>
              <a:t>https://puppet.com/docs</a:t>
            </a:r>
            <a:r>
              <a:rPr lang="es-ES" sz="2000" dirty="0">
                <a:effectLst/>
                <a:latin typeface="Segoe UI Light" panose="020B0502040204020203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Consultado el 10 de junio de 2025.</a:t>
            </a:r>
            <a:endParaRPr lang="es-ES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2848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82735-70A6-5950-5707-5D85B1E0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¿Preguntas?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2710E2-7901-70CC-ECD7-A73B6C3E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9501" y="1731963"/>
            <a:ext cx="4203473" cy="4059237"/>
          </a:xfrm>
        </p:spPr>
      </p:pic>
    </p:spTree>
    <p:extLst>
      <p:ext uri="{BB962C8B-B14F-4D97-AF65-F5344CB8AC3E}">
        <p14:creationId xmlns:p14="http://schemas.microsoft.com/office/powerpoint/2010/main" val="345689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AB348-E9D6-07EC-951F-06C381EC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28" y="2943775"/>
            <a:ext cx="10353762" cy="970450"/>
          </a:xfrm>
        </p:spPr>
        <p:txBody>
          <a:bodyPr/>
          <a:lstStyle/>
          <a:p>
            <a:r>
              <a:rPr lang="es-ES" dirty="0"/>
              <a:t>MUCHAS GRACIAS POR SU ATENCIÓN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B0DC5B-C569-1727-0FBC-34A45EB2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35" y="5037138"/>
            <a:ext cx="4244349" cy="16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9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D6EA7-7C26-57D7-F025-1608B08B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D1D00-FBA1-E7D7-A67C-5065E10A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442FE-AA2C-7FB1-D843-E18DCD6A8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31689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8E4AB-F742-2149-C90F-AC09B89D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 dirty="0"/>
              <a:t>2. Motivación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E4B2C19-5EB7-FED8-1155-287F6DA30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80119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486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DC5A-1B7F-662D-2CA0-0D0A407C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45DD0-C791-1DB8-CE63-A9945E22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51C66-1920-6063-6696-14F2F6287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effectLst/>
                <a:latin typeface="fkGroteskNeue"/>
              </a:rPr>
              <a:t>Planificación</a:t>
            </a:r>
            <a:endParaRPr lang="es-ES" b="0" i="0" dirty="0">
              <a:effectLst/>
              <a:latin typeface="fkGroteskNeue"/>
            </a:endParaRP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229494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5D7E48-A603-C538-78ED-4C72DCDB0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5168" r="6387" b="-1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1BD40F-4BA7-0243-BF0C-BB6BCE78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ES" dirty="0"/>
              <a:t>3. Planificación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DEDEDC-296F-01A2-D094-4DB08874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s-ES" dirty="0"/>
              <a:t>1.	Estudio y aprendizaje de </a:t>
            </a:r>
            <a:r>
              <a:rPr lang="es-ES" dirty="0" err="1"/>
              <a:t>Keycloak</a:t>
            </a:r>
            <a:r>
              <a:rPr lang="es-ES" dirty="0"/>
              <a:t>.</a:t>
            </a:r>
          </a:p>
          <a:p>
            <a:pPr marL="36900" indent="0">
              <a:buNone/>
            </a:pPr>
            <a:r>
              <a:rPr lang="es-ES" dirty="0"/>
              <a:t>2.	Estudio de los diferentes métodos de autenticación de usuarios.</a:t>
            </a:r>
          </a:p>
          <a:p>
            <a:pPr marL="36900" indent="0">
              <a:buNone/>
            </a:pPr>
            <a:r>
              <a:rPr lang="es-ES" dirty="0"/>
              <a:t>3.	Estudio y aprendizaje de </a:t>
            </a:r>
            <a:r>
              <a:rPr lang="es-ES" dirty="0" err="1"/>
              <a:t>Vault</a:t>
            </a:r>
            <a:r>
              <a:rPr lang="es-ES" dirty="0"/>
              <a:t>.</a:t>
            </a:r>
          </a:p>
          <a:p>
            <a:pPr marL="36900" indent="0">
              <a:buNone/>
            </a:pPr>
            <a:r>
              <a:rPr lang="es-ES" dirty="0"/>
              <a:t>4.	Creación servicio gestión y autentificación de usuarios.</a:t>
            </a:r>
          </a:p>
          <a:p>
            <a:pPr marL="36900" indent="0">
              <a:buNone/>
            </a:pPr>
            <a:r>
              <a:rPr lang="es-ES" dirty="0"/>
              <a:t>5.	Integración servicio gestión y autentificación de usuarios.</a:t>
            </a:r>
          </a:p>
          <a:p>
            <a:pPr marL="36900" indent="0">
              <a:buNone/>
            </a:pPr>
            <a:r>
              <a:rPr lang="es-ES" dirty="0"/>
              <a:t>6.	Automatización y configuración del nuevo servicio.</a:t>
            </a:r>
          </a:p>
          <a:p>
            <a:pPr marL="36900" indent="0">
              <a:buNone/>
            </a:pPr>
            <a:r>
              <a:rPr lang="es-ES" dirty="0"/>
              <a:t>7.	Despliegue automatizado infraestructura.</a:t>
            </a:r>
          </a:p>
          <a:p>
            <a:pPr marL="36900" indent="0">
              <a:buNone/>
            </a:pPr>
            <a:r>
              <a:rPr lang="es-ES" dirty="0"/>
              <a:t>8.	Documentación memoria TFM.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62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B5668-2140-B5AE-4F43-8D738EB5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A9E9F-9D2C-6C40-BA78-2FC655DC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ES" sz="36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5165F-69F6-841E-33B4-149B8F5C1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Introducción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Motivación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Planificación</a:t>
            </a:r>
            <a:endParaRPr lang="es-ES" b="0" i="0" dirty="0">
              <a:solidFill>
                <a:schemeClr val="bg2">
                  <a:lumMod val="75000"/>
                  <a:lumOff val="25000"/>
                </a:schemeClr>
              </a:solidFill>
              <a:effectLst/>
              <a:latin typeface="fkGroteskNeue"/>
            </a:endParaRPr>
          </a:p>
          <a:p>
            <a:pPr>
              <a:buFont typeface="+mj-lt"/>
              <a:buAutoNum type="arabicPeriod"/>
            </a:pPr>
            <a:r>
              <a:rPr lang="es-ES" b="0" i="0" dirty="0">
                <a:effectLst/>
                <a:latin typeface="fkGroteskNeue"/>
              </a:rPr>
              <a:t>Objetivos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Estado del arte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Herramientas y tecnologías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Descripción de la solución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Pruebas y resultados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Problemas encontrados</a:t>
            </a:r>
          </a:p>
          <a:p>
            <a:pPr>
              <a:buClr>
                <a:schemeClr val="bg2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s-ES" b="0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fkGroteskNeue"/>
              </a:rPr>
              <a:t>Conclusiones y trabajo futuro</a:t>
            </a:r>
          </a:p>
        </p:txBody>
      </p:sp>
    </p:spTree>
    <p:extLst>
      <p:ext uri="{BB962C8B-B14F-4D97-AF65-F5344CB8AC3E}">
        <p14:creationId xmlns:p14="http://schemas.microsoft.com/office/powerpoint/2010/main" val="1464028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653</TotalTime>
  <Words>2568</Words>
  <Application>Microsoft Office PowerPoint</Application>
  <PresentationFormat>Panorámica</PresentationFormat>
  <Paragraphs>295</Paragraphs>
  <Slides>47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6" baseType="lpstr">
      <vt:lpstr>Aptos</vt:lpstr>
      <vt:lpstr>Arial</vt:lpstr>
      <vt:lpstr>Calisto MT</vt:lpstr>
      <vt:lpstr>Cambria</vt:lpstr>
      <vt:lpstr>fkGroteskNeue</vt:lpstr>
      <vt:lpstr>Segoe UI Light</vt:lpstr>
      <vt:lpstr>var(--font-fk-grotesk)</vt:lpstr>
      <vt:lpstr>Wingdings 2</vt:lpstr>
      <vt:lpstr>Pizarra</vt:lpstr>
      <vt:lpstr>Gestión de identidades y credenciales. Caso de estudio en aplicaciones no seguras</vt:lpstr>
      <vt:lpstr>Índice</vt:lpstr>
      <vt:lpstr>Índice</vt:lpstr>
      <vt:lpstr>1. Introducción</vt:lpstr>
      <vt:lpstr>Índice</vt:lpstr>
      <vt:lpstr>2. Motivación</vt:lpstr>
      <vt:lpstr>Índice</vt:lpstr>
      <vt:lpstr>3. Planificación</vt:lpstr>
      <vt:lpstr>Índice</vt:lpstr>
      <vt:lpstr>4. Objetivos</vt:lpstr>
      <vt:lpstr>Índice</vt:lpstr>
      <vt:lpstr>Métodos de autenticación tradicionales</vt:lpstr>
      <vt:lpstr>Métodos de autenticación modernos</vt:lpstr>
      <vt:lpstr>Presentación de PowerPoint</vt:lpstr>
      <vt:lpstr>La propuesta de Keycloak y Vault</vt:lpstr>
      <vt:lpstr>Keycloak</vt:lpstr>
      <vt:lpstr>Vault</vt:lpstr>
      <vt:lpstr>Índice</vt:lpstr>
      <vt:lpstr>6. Herramientas y tecnologías</vt:lpstr>
      <vt:lpstr>Índice</vt:lpstr>
      <vt:lpstr>7. Descripción de la solución</vt:lpstr>
      <vt:lpstr>Fase 1 - Investigación</vt:lpstr>
      <vt:lpstr>Diseño de la solución</vt:lpstr>
      <vt:lpstr>Fase 2 – Preparación, desarrollo e implementación del entorno</vt:lpstr>
      <vt:lpstr>Keycloak</vt:lpstr>
      <vt:lpstr>PostgreSQL</vt:lpstr>
      <vt:lpstr>Vault</vt:lpstr>
      <vt:lpstr>Terraform providers</vt:lpstr>
      <vt:lpstr>Realm “tfm”</vt:lpstr>
      <vt:lpstr>Configuración de login OIDC Vault</vt:lpstr>
      <vt:lpstr>Federar aplicación</vt:lpstr>
      <vt:lpstr>Fase 3 - Pruebas</vt:lpstr>
      <vt:lpstr>Login OIDC app</vt:lpstr>
      <vt:lpstr>Token usuario registrado en cliente Keyclaok</vt:lpstr>
      <vt:lpstr>Usuario no registrado en cliente Keycloak</vt:lpstr>
      <vt:lpstr>Acceso no autorizado</vt:lpstr>
      <vt:lpstr>Token JWT caducado</vt:lpstr>
      <vt:lpstr>Índice</vt:lpstr>
      <vt:lpstr>8. Pruebas y resultados</vt:lpstr>
      <vt:lpstr>Índice</vt:lpstr>
      <vt:lpstr>9. Problemas encontrados</vt:lpstr>
      <vt:lpstr>Índice</vt:lpstr>
      <vt:lpstr>10. Conclusiones y trabajo futuro</vt:lpstr>
      <vt:lpstr>Bibliografía</vt:lpstr>
      <vt:lpstr>Bibliografía</vt:lpstr>
      <vt:lpstr>¿Preguntas?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Carracedo Vázquez</dc:creator>
  <cp:lastModifiedBy>Kevin Carracedo Vázquez</cp:lastModifiedBy>
  <cp:revision>49</cp:revision>
  <dcterms:created xsi:type="dcterms:W3CDTF">2025-07-13T15:18:43Z</dcterms:created>
  <dcterms:modified xsi:type="dcterms:W3CDTF">2025-07-25T08:42:58Z</dcterms:modified>
</cp:coreProperties>
</file>